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6"/>
  </p:notesMasterIdLst>
  <p:sldIdLst>
    <p:sldId id="258" r:id="rId2"/>
    <p:sldId id="261" r:id="rId3"/>
    <p:sldId id="262" r:id="rId4"/>
    <p:sldId id="263" r:id="rId5"/>
    <p:sldId id="264" r:id="rId6"/>
    <p:sldId id="274" r:id="rId7"/>
    <p:sldId id="265" r:id="rId8"/>
    <p:sldId id="267" r:id="rId9"/>
    <p:sldId id="272" r:id="rId10"/>
    <p:sldId id="275" r:id="rId11"/>
    <p:sldId id="268" r:id="rId12"/>
    <p:sldId id="278" r:id="rId13"/>
    <p:sldId id="270" r:id="rId14"/>
    <p:sldId id="279" r:id="rId15"/>
    <p:sldId id="276" r:id="rId16"/>
    <p:sldId id="266" r:id="rId17"/>
    <p:sldId id="277" r:id="rId18"/>
    <p:sldId id="269" r:id="rId19"/>
    <p:sldId id="280" r:id="rId20"/>
    <p:sldId id="281" r:id="rId21"/>
    <p:sldId id="282" r:id="rId22"/>
    <p:sldId id="271" r:id="rId23"/>
    <p:sldId id="273" r:id="rId24"/>
    <p:sldId id="283"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Office User" initials="Office" lastIdx="1"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00ACD9"/>
    <a:srgbClr val="00407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040" autoAdjust="0"/>
    <p:restoredTop sz="82884" autoAdjust="0"/>
  </p:normalViewPr>
  <p:slideViewPr>
    <p:cSldViewPr snapToGrid="0" snapToObjects="1">
      <p:cViewPr varScale="1">
        <p:scale>
          <a:sx n="76" d="100"/>
          <a:sy n="76" d="100"/>
        </p:scale>
        <p:origin x="120" y="1794"/>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commentAuthors" Target="commentAuthors.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F1C89B6-0167-0549-A9D3-815C20C90D38}" type="datetimeFigureOut">
              <a:rPr lang="en-US" smtClean="0"/>
              <a:t>4/8/2019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2430F75-B5EC-044F-A636-30352D0A1350}" type="slidenum">
              <a:rPr lang="en-US" smtClean="0"/>
              <a:t>‹#›</a:t>
            </a:fld>
            <a:endParaRPr lang="en-US"/>
          </a:p>
        </p:txBody>
      </p:sp>
    </p:spTree>
    <p:extLst>
      <p:ext uri="{BB962C8B-B14F-4D97-AF65-F5344CB8AC3E}">
        <p14:creationId xmlns:p14="http://schemas.microsoft.com/office/powerpoint/2010/main" val="1602837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Good morning. I’m Taylor McKenzie and today I’ll be talking to you about red-teaming in particular and risk and resilience quantification in general at Sandia National Labs.</a:t>
            </a:r>
          </a:p>
        </p:txBody>
      </p:sp>
      <p:sp>
        <p:nvSpPr>
          <p:cNvPr id="4" name="Slide Number Placeholder 3"/>
          <p:cNvSpPr>
            <a:spLocks noGrp="1"/>
          </p:cNvSpPr>
          <p:nvPr>
            <p:ph type="sldNum" sz="quarter" idx="10"/>
          </p:nvPr>
        </p:nvSpPr>
        <p:spPr/>
        <p:txBody>
          <a:bodyPr/>
          <a:lstStyle/>
          <a:p>
            <a:fld id="{A2430F75-B5EC-044F-A636-30352D0A1350}" type="slidenum">
              <a:rPr lang="en-US" smtClean="0"/>
              <a:t>1</a:t>
            </a:fld>
            <a:endParaRPr lang="en-US"/>
          </a:p>
        </p:txBody>
      </p:sp>
    </p:spTree>
    <p:extLst>
      <p:ext uri="{BB962C8B-B14F-4D97-AF65-F5344CB8AC3E}">
        <p14:creationId xmlns:p14="http://schemas.microsoft.com/office/powerpoint/2010/main" val="27545452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Was going to put CSA here, but would fit better in overall risk quantification</a:t>
            </a:r>
          </a:p>
        </p:txBody>
      </p:sp>
      <p:sp>
        <p:nvSpPr>
          <p:cNvPr id="4" name="Slide Number Placeholder 3"/>
          <p:cNvSpPr>
            <a:spLocks noGrp="1"/>
          </p:cNvSpPr>
          <p:nvPr>
            <p:ph type="sldNum" sz="quarter" idx="5"/>
          </p:nvPr>
        </p:nvSpPr>
        <p:spPr/>
        <p:txBody>
          <a:bodyPr/>
          <a:lstStyle/>
          <a:p>
            <a:fld id="{A2430F75-B5EC-044F-A636-30352D0A1350}" type="slidenum">
              <a:rPr lang="en-US" smtClean="0"/>
              <a:t>23</a:t>
            </a:fld>
            <a:endParaRPr lang="en-US"/>
          </a:p>
        </p:txBody>
      </p:sp>
    </p:spTree>
    <p:extLst>
      <p:ext uri="{BB962C8B-B14F-4D97-AF65-F5344CB8AC3E}">
        <p14:creationId xmlns:p14="http://schemas.microsoft.com/office/powerpoint/2010/main" val="32313534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Was going to put CSA here, but would fit better in overall risk quantification</a:t>
            </a:r>
          </a:p>
        </p:txBody>
      </p:sp>
      <p:sp>
        <p:nvSpPr>
          <p:cNvPr id="4" name="Slide Number Placeholder 3"/>
          <p:cNvSpPr>
            <a:spLocks noGrp="1"/>
          </p:cNvSpPr>
          <p:nvPr>
            <p:ph type="sldNum" sz="quarter" idx="5"/>
          </p:nvPr>
        </p:nvSpPr>
        <p:spPr/>
        <p:txBody>
          <a:bodyPr/>
          <a:lstStyle/>
          <a:p>
            <a:fld id="{A2430F75-B5EC-044F-A636-30352D0A1350}" type="slidenum">
              <a:rPr lang="en-US" smtClean="0"/>
              <a:t>24</a:t>
            </a:fld>
            <a:endParaRPr lang="en-US"/>
          </a:p>
        </p:txBody>
      </p:sp>
    </p:spTree>
    <p:extLst>
      <p:ext uri="{BB962C8B-B14F-4D97-AF65-F5344CB8AC3E}">
        <p14:creationId xmlns:p14="http://schemas.microsoft.com/office/powerpoint/2010/main" val="41322514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for some of my background. I received my Ph.D. in Economics about a couple of years ago from the University of Oregon. There, I focused on econometrics and industrial organization, performing structural analyses of efficiency, competition, and pricing.</a:t>
            </a:r>
          </a:p>
          <a:p>
            <a:endParaRPr lang="en-US" dirty="0"/>
          </a:p>
          <a:p>
            <a:r>
              <a:rPr lang="en-US" dirty="0"/>
              <a:t>Around that time I also interned at Pacific Northwest National Lab, starting off with disease modeling and nuclear proliferation pathway analysis, then working my way into more cyber-focused research topics.</a:t>
            </a:r>
          </a:p>
          <a:p>
            <a:endParaRPr lang="en-US" dirty="0"/>
          </a:p>
          <a:p>
            <a:r>
              <a:rPr lang="en-US" dirty="0"/>
              <a:t>I am now a senior cybersecurity researcher at Sandia National Labs, though the work I’ve done has been more diverse than the title would indicate. I have primarily worked on quantifying and analyzing risk posed to and the resilience of both cyber and non-cyber systems. I’ve also delved into statistical analyses supporting risk and resilience quantification for a number of projects, and I’ll speak to some of those later.</a:t>
            </a:r>
          </a:p>
        </p:txBody>
      </p:sp>
      <p:sp>
        <p:nvSpPr>
          <p:cNvPr id="4" name="Slide Number Placeholder 3"/>
          <p:cNvSpPr>
            <a:spLocks noGrp="1"/>
          </p:cNvSpPr>
          <p:nvPr>
            <p:ph type="sldNum" sz="quarter" idx="10"/>
          </p:nvPr>
        </p:nvSpPr>
        <p:spPr/>
        <p:txBody>
          <a:bodyPr/>
          <a:lstStyle/>
          <a:p>
            <a:fld id="{A2430F75-B5EC-044F-A636-30352D0A1350}" type="slidenum">
              <a:rPr lang="en-US" smtClean="0"/>
              <a:t>2</a:t>
            </a:fld>
            <a:endParaRPr lang="en-US"/>
          </a:p>
        </p:txBody>
      </p:sp>
    </p:spTree>
    <p:extLst>
      <p:ext uri="{BB962C8B-B14F-4D97-AF65-F5344CB8AC3E}">
        <p14:creationId xmlns:p14="http://schemas.microsoft.com/office/powerpoint/2010/main" val="29474308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thinking about risk and resilience, the primary question we’re interested in answering is how weaknesses or other characteristics of a system might affect its ability to perform its mission.</a:t>
            </a:r>
          </a:p>
          <a:p>
            <a:endParaRPr lang="en-US" dirty="0"/>
          </a:p>
          <a:p>
            <a:r>
              <a:rPr lang="en-US" dirty="0"/>
              <a:t>For traditional risk analysis, we would consider threats emerging from any source, vulnerabilities those threats may be able to exploit, and consequences that would subsequently arise. Risk can be difficult to quantify for some systems, especially cyber systems, for a few reasons: (1) The threat landscape is very broad, with agents that possess a wide array of skills and motivations for causing a disruption; (2) The set of vulnerabilities is not well-understood (e.g., existence of vulnerabilities that are currently unknown); (3) It is not </a:t>
            </a:r>
          </a:p>
        </p:txBody>
      </p:sp>
      <p:sp>
        <p:nvSpPr>
          <p:cNvPr id="4" name="Slide Number Placeholder 3"/>
          <p:cNvSpPr>
            <a:spLocks noGrp="1"/>
          </p:cNvSpPr>
          <p:nvPr>
            <p:ph type="sldNum" sz="quarter" idx="5"/>
          </p:nvPr>
        </p:nvSpPr>
        <p:spPr/>
        <p:txBody>
          <a:bodyPr/>
          <a:lstStyle/>
          <a:p>
            <a:fld id="{A2430F75-B5EC-044F-A636-30352D0A1350}" type="slidenum">
              <a:rPr lang="en-US" smtClean="0"/>
              <a:t>3</a:t>
            </a:fld>
            <a:endParaRPr lang="en-US" dirty="0"/>
          </a:p>
        </p:txBody>
      </p:sp>
    </p:spTree>
    <p:extLst>
      <p:ext uri="{BB962C8B-B14F-4D97-AF65-F5344CB8AC3E}">
        <p14:creationId xmlns:p14="http://schemas.microsoft.com/office/powerpoint/2010/main" val="3190790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Key points:</a:t>
            </a:r>
          </a:p>
          <a:p>
            <a:pPr marL="171450" indent="-171450">
              <a:buFont typeface="Arial" panose="020B0604020202020204" pitchFamily="34" charset="0"/>
              <a:buChar char="•"/>
            </a:pPr>
            <a:r>
              <a:rPr lang="en-US" dirty="0"/>
              <a:t>Many red teams hit a target with relatively sophisticated attacks (regardless of the target), focus solely on one vector (e.g., cyber), and only aim to break into the system (not show how it was done or what could be done generally to improve)</a:t>
            </a:r>
          </a:p>
          <a:p>
            <a:pPr marL="171450" indent="-171450">
              <a:buFont typeface="Arial" panose="020B0604020202020204" pitchFamily="34" charset="0"/>
              <a:buChar char="•"/>
            </a:pPr>
            <a:r>
              <a:rPr lang="en-US" dirty="0"/>
              <a:t>Sandia focuses on developing rules of engagement</a:t>
            </a:r>
          </a:p>
          <a:p>
            <a:pPr marL="171450" indent="-171450">
              <a:buFont typeface="Arial" panose="020B0604020202020204" pitchFamily="34" charset="0"/>
              <a:buChar char="•"/>
            </a:pPr>
            <a:r>
              <a:rPr lang="en-US" dirty="0"/>
              <a:t>Reference for IDART</a:t>
            </a:r>
          </a:p>
        </p:txBody>
      </p:sp>
      <p:sp>
        <p:nvSpPr>
          <p:cNvPr id="4" name="Slide Number Placeholder 3"/>
          <p:cNvSpPr>
            <a:spLocks noGrp="1"/>
          </p:cNvSpPr>
          <p:nvPr>
            <p:ph type="sldNum" sz="quarter" idx="10"/>
          </p:nvPr>
        </p:nvSpPr>
        <p:spPr/>
        <p:txBody>
          <a:bodyPr/>
          <a:lstStyle/>
          <a:p>
            <a:fld id="{A2430F75-B5EC-044F-A636-30352D0A1350}" type="slidenum">
              <a:rPr lang="en-US" smtClean="0"/>
              <a:t>4</a:t>
            </a:fld>
            <a:endParaRPr lang="en-US" dirty="0"/>
          </a:p>
        </p:txBody>
      </p:sp>
    </p:spTree>
    <p:extLst>
      <p:ext uri="{BB962C8B-B14F-4D97-AF65-F5344CB8AC3E}">
        <p14:creationId xmlns:p14="http://schemas.microsoft.com/office/powerpoint/2010/main" val="41143015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Power system: Integrity; spoofing system state or changing SCADA commands (e.g., generator set point)</a:t>
            </a:r>
          </a:p>
          <a:p>
            <a:endParaRPr lang="en-US" dirty="0"/>
          </a:p>
          <a:p>
            <a:r>
              <a:rPr lang="en-US" dirty="0"/>
              <a:t>Add in 2001 reference from RAND report</a:t>
            </a:r>
          </a:p>
          <a:p>
            <a:endParaRPr lang="en-US" dirty="0"/>
          </a:p>
          <a:p>
            <a:r>
              <a:rPr lang="en-US" dirty="0"/>
              <a:t>Confidentiality: OPM breach</a:t>
            </a:r>
          </a:p>
          <a:p>
            <a:r>
              <a:rPr lang="en-US" dirty="0"/>
              <a:t>Power system availability: NERC issued $10 million in fines due to Duke Energy’s cyber risk</a:t>
            </a:r>
          </a:p>
        </p:txBody>
      </p:sp>
      <p:sp>
        <p:nvSpPr>
          <p:cNvPr id="4" name="Slide Number Placeholder 3"/>
          <p:cNvSpPr>
            <a:spLocks noGrp="1"/>
          </p:cNvSpPr>
          <p:nvPr>
            <p:ph type="sldNum" sz="quarter" idx="10"/>
          </p:nvPr>
        </p:nvSpPr>
        <p:spPr/>
        <p:txBody>
          <a:bodyPr/>
          <a:lstStyle/>
          <a:p>
            <a:fld id="{A2430F75-B5EC-044F-A636-30352D0A1350}" type="slidenum">
              <a:rPr lang="en-US" smtClean="0"/>
              <a:t>7</a:t>
            </a:fld>
            <a:endParaRPr lang="en-US"/>
          </a:p>
        </p:txBody>
      </p:sp>
    </p:spTree>
    <p:extLst>
      <p:ext uri="{BB962C8B-B14F-4D97-AF65-F5344CB8AC3E}">
        <p14:creationId xmlns:p14="http://schemas.microsoft.com/office/powerpoint/2010/main" val="21574148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More than just nightmare scenarios, want to quantify consequence for any threat/vulnerability.</a:t>
            </a:r>
          </a:p>
          <a:p>
            <a:endParaRPr lang="en-US" dirty="0"/>
          </a:p>
          <a:p>
            <a:r>
              <a:rPr lang="en-US" dirty="0"/>
              <a:t>Can be done quantitatively if data exist</a:t>
            </a:r>
          </a:p>
          <a:p>
            <a:r>
              <a:rPr lang="en-US" dirty="0"/>
              <a:t>Can also be done qualitatively (as in CSA or NETCOM project).</a:t>
            </a:r>
          </a:p>
          <a:p>
            <a:endParaRPr lang="en-US" dirty="0"/>
          </a:p>
          <a:p>
            <a:r>
              <a:rPr lang="en-US" dirty="0"/>
              <a:t>For NETCOM, we categorized low-level metrics then determined how those mapped into CIA for the system as a whole.</a:t>
            </a:r>
          </a:p>
          <a:p>
            <a:r>
              <a:rPr lang="en-US" dirty="0"/>
              <a:t>For CSA, we categorized based on industry.</a:t>
            </a:r>
          </a:p>
        </p:txBody>
      </p:sp>
      <p:sp>
        <p:nvSpPr>
          <p:cNvPr id="4" name="Slide Number Placeholder 3"/>
          <p:cNvSpPr>
            <a:spLocks noGrp="1"/>
          </p:cNvSpPr>
          <p:nvPr>
            <p:ph type="sldNum" sz="quarter" idx="10"/>
          </p:nvPr>
        </p:nvSpPr>
        <p:spPr/>
        <p:txBody>
          <a:bodyPr/>
          <a:lstStyle/>
          <a:p>
            <a:fld id="{A2430F75-B5EC-044F-A636-30352D0A1350}" type="slidenum">
              <a:rPr lang="en-US" smtClean="0"/>
              <a:t>8</a:t>
            </a:fld>
            <a:endParaRPr lang="en-US"/>
          </a:p>
        </p:txBody>
      </p:sp>
    </p:spTree>
    <p:extLst>
      <p:ext uri="{BB962C8B-B14F-4D97-AF65-F5344CB8AC3E}">
        <p14:creationId xmlns:p14="http://schemas.microsoft.com/office/powerpoint/2010/main" val="28515069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Currently working to develop more rigorous adversary models using SME survey data</a:t>
            </a:r>
          </a:p>
        </p:txBody>
      </p:sp>
      <p:sp>
        <p:nvSpPr>
          <p:cNvPr id="4" name="Slide Number Placeholder 3"/>
          <p:cNvSpPr>
            <a:spLocks noGrp="1"/>
          </p:cNvSpPr>
          <p:nvPr>
            <p:ph type="sldNum" sz="quarter" idx="10"/>
          </p:nvPr>
        </p:nvSpPr>
        <p:spPr/>
        <p:txBody>
          <a:bodyPr/>
          <a:lstStyle/>
          <a:p>
            <a:fld id="{A2430F75-B5EC-044F-A636-30352D0A1350}" type="slidenum">
              <a:rPr lang="en-US" smtClean="0"/>
              <a:t>11</a:t>
            </a:fld>
            <a:endParaRPr lang="en-US"/>
          </a:p>
        </p:txBody>
      </p:sp>
    </p:spTree>
    <p:extLst>
      <p:ext uri="{BB962C8B-B14F-4D97-AF65-F5344CB8AC3E}">
        <p14:creationId xmlns:p14="http://schemas.microsoft.com/office/powerpoint/2010/main" val="29532810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Work with Greg on combining SME ratings</a:t>
            </a:r>
          </a:p>
          <a:p>
            <a:endParaRPr lang="en-US" dirty="0"/>
          </a:p>
          <a:p>
            <a:r>
              <a:rPr lang="en-US" dirty="0"/>
              <a:t>Key point: We want to aggregate because we don’t want to confine ourselves to very specific type of adversary; want a general class of adversaries</a:t>
            </a:r>
          </a:p>
        </p:txBody>
      </p:sp>
      <p:sp>
        <p:nvSpPr>
          <p:cNvPr id="4" name="Slide Number Placeholder 3"/>
          <p:cNvSpPr>
            <a:spLocks noGrp="1"/>
          </p:cNvSpPr>
          <p:nvPr>
            <p:ph type="sldNum" sz="quarter" idx="10"/>
          </p:nvPr>
        </p:nvSpPr>
        <p:spPr/>
        <p:txBody>
          <a:bodyPr/>
          <a:lstStyle/>
          <a:p>
            <a:fld id="{A2430F75-B5EC-044F-A636-30352D0A1350}" type="slidenum">
              <a:rPr lang="en-US" smtClean="0"/>
              <a:t>13</a:t>
            </a:fld>
            <a:endParaRPr lang="en-US"/>
          </a:p>
        </p:txBody>
      </p:sp>
    </p:spTree>
    <p:extLst>
      <p:ext uri="{BB962C8B-B14F-4D97-AF65-F5344CB8AC3E}">
        <p14:creationId xmlns:p14="http://schemas.microsoft.com/office/powerpoint/2010/main" val="32974475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Work with Greg on combining SME ratings</a:t>
            </a:r>
          </a:p>
          <a:p>
            <a:endParaRPr lang="en-US" dirty="0"/>
          </a:p>
          <a:p>
            <a:r>
              <a:rPr lang="en-US" dirty="0"/>
              <a:t>Key point: We want to aggregate because we don’t want to confine ourselves to very specific type of adversary; want a general class of adversaries</a:t>
            </a:r>
          </a:p>
        </p:txBody>
      </p:sp>
      <p:sp>
        <p:nvSpPr>
          <p:cNvPr id="4" name="Slide Number Placeholder 3"/>
          <p:cNvSpPr>
            <a:spLocks noGrp="1"/>
          </p:cNvSpPr>
          <p:nvPr>
            <p:ph type="sldNum" sz="quarter" idx="10"/>
          </p:nvPr>
        </p:nvSpPr>
        <p:spPr/>
        <p:txBody>
          <a:bodyPr/>
          <a:lstStyle/>
          <a:p>
            <a:fld id="{A2430F75-B5EC-044F-A636-30352D0A1350}" type="slidenum">
              <a:rPr lang="en-US" smtClean="0"/>
              <a:t>14</a:t>
            </a:fld>
            <a:endParaRPr lang="en-US"/>
          </a:p>
        </p:txBody>
      </p:sp>
    </p:spTree>
    <p:extLst>
      <p:ext uri="{BB962C8B-B14F-4D97-AF65-F5344CB8AC3E}">
        <p14:creationId xmlns:p14="http://schemas.microsoft.com/office/powerpoint/2010/main" val="3251849996"/>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7.jpe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3.png"/><Relationship Id="rId1" Type="http://schemas.openxmlformats.org/officeDocument/2006/relationships/slideMaster" Target="../slideMasters/slideMaster1.xml"/><Relationship Id="rId4" Type="http://schemas.openxmlformats.org/officeDocument/2006/relationships/image" Target="../media/image21.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21.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12.png"/><Relationship Id="rId1" Type="http://schemas.openxmlformats.org/officeDocument/2006/relationships/slideMaster" Target="../slideMasters/slideMaster1.xml"/><Relationship Id="rId6" Type="http://schemas.openxmlformats.org/officeDocument/2006/relationships/image" Target="../media/image7.jpe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7.jpeg"/><Relationship Id="rId5" Type="http://schemas.openxmlformats.org/officeDocument/2006/relationships/image" Target="../media/image6.png"/><Relationship Id="rId10" Type="http://schemas.openxmlformats.org/officeDocument/2006/relationships/image" Target="../media/image18.png"/><Relationship Id="rId4" Type="http://schemas.openxmlformats.org/officeDocument/2006/relationships/image" Target="../media/image5.png"/><Relationship Id="rId9" Type="http://schemas.openxmlformats.org/officeDocument/2006/relationships/image" Target="../media/image17.png"/></Relationships>
</file>

<file path=ppt/slideLayouts/_rels/slideLayout9.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19.png"/><Relationship Id="rId1" Type="http://schemas.openxmlformats.org/officeDocument/2006/relationships/slideMaster" Target="../slideMasters/slideMaster1.xml"/><Relationship Id="rId6" Type="http://schemas.openxmlformats.org/officeDocument/2006/relationships/image" Target="../media/image7.jpeg"/><Relationship Id="rId5" Type="http://schemas.openxmlformats.org/officeDocument/2006/relationships/image" Target="../media/image6.png"/><Relationship Id="rId10" Type="http://schemas.openxmlformats.org/officeDocument/2006/relationships/image" Target="../media/image18.png"/><Relationship Id="rId4" Type="http://schemas.openxmlformats.org/officeDocument/2006/relationships/image" Target="../media/image5.png"/><Relationship Id="rId9" Type="http://schemas.openxmlformats.org/officeDocument/2006/relationships/image" Target="../media/image17.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NM Title Slide">
    <p:spTree>
      <p:nvGrpSpPr>
        <p:cNvPr id="1" name=""/>
        <p:cNvGrpSpPr/>
        <p:nvPr/>
      </p:nvGrpSpPr>
      <p:grpSpPr>
        <a:xfrm>
          <a:off x="0" y="0"/>
          <a:ext cx="0" cy="0"/>
          <a:chOff x="0" y="0"/>
          <a:chExt cx="0" cy="0"/>
        </a:xfrm>
      </p:grpSpPr>
      <p:sp>
        <p:nvSpPr>
          <p:cNvPr id="10" name="Rectangle 9"/>
          <p:cNvSpPr/>
          <p:nvPr userDrawn="1"/>
        </p:nvSpPr>
        <p:spPr>
          <a:xfrm>
            <a:off x="1"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26" name="Picture 25"/>
          <p:cNvPicPr>
            <a:picLocks noChangeAspect="1"/>
          </p:cNvPicPr>
          <p:nvPr userDrawn="1"/>
        </p:nvPicPr>
        <p:blipFill rotWithShape="1">
          <a:blip r:embed="rId2" cstate="email">
            <a:alphaModFix amt="33000"/>
            <a:extLst>
              <a:ext uri="{28A0092B-C50C-407E-A947-70E740481C1C}">
                <a14:useLocalDpi xmlns:a14="http://schemas.microsoft.com/office/drawing/2010/main"/>
              </a:ext>
            </a:extLst>
          </a:blip>
          <a:srcRect/>
          <a:stretch/>
        </p:blipFill>
        <p:spPr>
          <a:xfrm>
            <a:off x="-1" y="-144376"/>
            <a:ext cx="7565572" cy="5427879"/>
          </a:xfrm>
          <a:prstGeom prst="rect">
            <a:avLst/>
          </a:prstGeom>
        </p:spPr>
      </p:pic>
      <p:sp>
        <p:nvSpPr>
          <p:cNvPr id="13" name="Rectangle 12"/>
          <p:cNvSpPr/>
          <p:nvPr userDrawn="1"/>
        </p:nvSpPr>
        <p:spPr>
          <a:xfrm>
            <a:off x="1" y="1228439"/>
            <a:ext cx="12192000" cy="1690255"/>
          </a:xfrm>
          <a:prstGeom prst="rect">
            <a:avLst/>
          </a:prstGeom>
          <a:solidFill>
            <a:schemeClr val="bg2">
              <a:lumMod val="1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userDrawn="1"/>
        </p:nvSpPr>
        <p:spPr>
          <a:xfrm>
            <a:off x="7565572" y="0"/>
            <a:ext cx="2623459" cy="6858000"/>
          </a:xfrm>
          <a:prstGeom prst="rect">
            <a:avLst/>
          </a:prstGeom>
          <a:solidFill>
            <a:schemeClr val="accent6">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800" dirty="0"/>
          </a:p>
        </p:txBody>
      </p:sp>
      <p:sp>
        <p:nvSpPr>
          <p:cNvPr id="2" name="Title 1"/>
          <p:cNvSpPr>
            <a:spLocks noGrp="1"/>
          </p:cNvSpPr>
          <p:nvPr>
            <p:ph type="ctrTitle" hasCustomPrompt="1"/>
          </p:nvPr>
        </p:nvSpPr>
        <p:spPr>
          <a:xfrm>
            <a:off x="687681" y="1228439"/>
            <a:ext cx="6190211" cy="1690255"/>
          </a:xfrm>
        </p:spPr>
        <p:txBody>
          <a:bodyPr anchor="ctr">
            <a:normAutofit/>
          </a:bodyPr>
          <a:lstStyle>
            <a:lvl1pPr algn="l">
              <a:lnSpc>
                <a:spcPts val="3700"/>
              </a:lnSpc>
              <a:defRPr sz="3600" spc="31" baseline="0">
                <a:solidFill>
                  <a:schemeClr val="bg1"/>
                </a:solidFill>
                <a:latin typeface="Gill Sans MT" charset="0"/>
                <a:ea typeface="Gill Sans MT" charset="0"/>
                <a:cs typeface="Gill Sans MT" charset="0"/>
              </a:defRPr>
            </a:lvl1pPr>
          </a:lstStyle>
          <a:p>
            <a:r>
              <a:rPr lang="en-US" dirty="0"/>
              <a:t>CLICK TO EDIT MASTER TITLE STYLE</a:t>
            </a:r>
          </a:p>
        </p:txBody>
      </p:sp>
      <p:sp>
        <p:nvSpPr>
          <p:cNvPr id="3" name="Subtitle 2"/>
          <p:cNvSpPr>
            <a:spLocks noGrp="1"/>
          </p:cNvSpPr>
          <p:nvPr>
            <p:ph type="subTitle" idx="1" hasCustomPrompt="1"/>
          </p:nvPr>
        </p:nvSpPr>
        <p:spPr>
          <a:xfrm>
            <a:off x="700412" y="5306898"/>
            <a:ext cx="6261331" cy="353125"/>
          </a:xfrm>
        </p:spPr>
        <p:txBody>
          <a:bodyPr lIns="91440" rIns="91440">
            <a:normAutofit/>
          </a:bodyPr>
          <a:lstStyle>
            <a:lvl1pPr marL="0" indent="0" algn="l">
              <a:buNone/>
              <a:defRPr sz="1800" cap="none" spc="200" baseline="0">
                <a:solidFill>
                  <a:schemeClr val="bg1"/>
                </a:solidFill>
                <a:latin typeface="Garamond" charset="0"/>
                <a:ea typeface="Garamond" charset="0"/>
                <a:cs typeface="Garamond" charset="0"/>
              </a:defRPr>
            </a:lvl1pPr>
            <a:lvl2pPr marL="457178" indent="0" algn="ctr">
              <a:buNone/>
              <a:defRPr sz="2400"/>
            </a:lvl2pPr>
            <a:lvl3pPr marL="914354" indent="0" algn="ctr">
              <a:buNone/>
              <a:defRPr sz="2400"/>
            </a:lvl3pPr>
            <a:lvl4pPr marL="1371532" indent="0" algn="ctr">
              <a:buNone/>
              <a:defRPr sz="2000"/>
            </a:lvl4pPr>
            <a:lvl5pPr marL="1828709" indent="0" algn="ctr">
              <a:buNone/>
              <a:defRPr sz="2000"/>
            </a:lvl5pPr>
            <a:lvl6pPr marL="2285886" indent="0" algn="ctr">
              <a:buNone/>
              <a:defRPr sz="2000"/>
            </a:lvl6pPr>
            <a:lvl7pPr marL="2743062" indent="0" algn="ctr">
              <a:buNone/>
              <a:defRPr sz="2000"/>
            </a:lvl7pPr>
            <a:lvl8pPr marL="3200240" indent="0" algn="ctr">
              <a:buNone/>
              <a:defRPr sz="2000"/>
            </a:lvl8pPr>
            <a:lvl9pPr marL="3657418" indent="0" algn="ctr">
              <a:buNone/>
              <a:defRPr sz="2000"/>
            </a:lvl9pPr>
          </a:lstStyle>
          <a:p>
            <a:r>
              <a:rPr lang="en-US" dirty="0"/>
              <a:t>Click to edit master subtitle style</a:t>
            </a:r>
          </a:p>
        </p:txBody>
      </p:sp>
      <p:sp>
        <p:nvSpPr>
          <p:cNvPr id="4" name="Date Placeholder 3"/>
          <p:cNvSpPr>
            <a:spLocks noGrp="1"/>
          </p:cNvSpPr>
          <p:nvPr>
            <p:ph type="dt" sz="half" idx="10"/>
          </p:nvPr>
        </p:nvSpPr>
        <p:spPr>
          <a:xfrm>
            <a:off x="64951" y="6488664"/>
            <a:ext cx="724296" cy="365125"/>
          </a:xfrm>
        </p:spPr>
        <p:txBody>
          <a:bodyPr/>
          <a:lstStyle/>
          <a:p>
            <a:fld id="{BD401753-24C1-CD4E-BD1A-E1FE126B76E2}" type="datetime1">
              <a:rPr lang="en-US" smtClean="0"/>
              <a:t>4/8/2019</a:t>
            </a:fld>
            <a:endParaRPr lang="en-US" dirty="0"/>
          </a:p>
        </p:txBody>
      </p:sp>
      <p:sp>
        <p:nvSpPr>
          <p:cNvPr id="5" name="Footer Placeholder 4"/>
          <p:cNvSpPr>
            <a:spLocks noGrp="1"/>
          </p:cNvSpPr>
          <p:nvPr>
            <p:ph type="ftr" sz="quarter" idx="11"/>
          </p:nvPr>
        </p:nvSpPr>
        <p:spPr>
          <a:xfrm>
            <a:off x="7565572" y="6488664"/>
            <a:ext cx="2623459" cy="365125"/>
          </a:xfrm>
        </p:spPr>
        <p:txBody>
          <a:bodyPr/>
          <a:lstStyle/>
          <a:p>
            <a:endParaRPr lang="en-US" dirty="0"/>
          </a:p>
        </p:txBody>
      </p:sp>
      <p:sp>
        <p:nvSpPr>
          <p:cNvPr id="6" name="Slide Number Placeholder 5"/>
          <p:cNvSpPr>
            <a:spLocks noGrp="1"/>
          </p:cNvSpPr>
          <p:nvPr>
            <p:ph type="sldNum" sz="quarter" idx="12"/>
          </p:nvPr>
        </p:nvSpPr>
        <p:spPr>
          <a:xfrm>
            <a:off x="-511125" y="6459788"/>
            <a:ext cx="419397" cy="365125"/>
          </a:xfrm>
        </p:spPr>
        <p:txBody>
          <a:bodyPr/>
          <a:lstStyle/>
          <a:p>
            <a:fld id="{4FAB73BC-B049-4115-A692-8D63A059BFB8}" type="slidenum">
              <a:rPr lang="en-US" dirty="0"/>
              <a:t>‹#›</a:t>
            </a:fld>
            <a:endParaRPr lang="en-US" dirty="0"/>
          </a:p>
        </p:txBody>
      </p:sp>
      <p:pic>
        <p:nvPicPr>
          <p:cNvPr id="12" name="Picture 11"/>
          <p:cNvPicPr>
            <a:picLocks noChangeAspect="1"/>
          </p:cNvPicPr>
          <p:nvPr userDrawn="1"/>
        </p:nvPicPr>
        <p:blipFill rotWithShape="1">
          <a:blip r:embed="rId3" cstate="email">
            <a:extLst>
              <a:ext uri="{28A0092B-C50C-407E-A947-70E740481C1C}">
                <a14:useLocalDpi xmlns:a14="http://schemas.microsoft.com/office/drawing/2010/main"/>
              </a:ext>
            </a:extLst>
          </a:blip>
          <a:srcRect t="-4288" r="-3731"/>
          <a:stretch/>
        </p:blipFill>
        <p:spPr>
          <a:xfrm>
            <a:off x="8003737" y="282288"/>
            <a:ext cx="1834523" cy="710418"/>
          </a:xfrm>
          <a:prstGeom prst="rect">
            <a:avLst/>
          </a:prstGeom>
        </p:spPr>
      </p:pic>
      <p:sp>
        <p:nvSpPr>
          <p:cNvPr id="14" name="Rectangle 13"/>
          <p:cNvSpPr/>
          <p:nvPr userDrawn="1"/>
        </p:nvSpPr>
        <p:spPr>
          <a:xfrm>
            <a:off x="1" y="1228439"/>
            <a:ext cx="203131" cy="1690255"/>
          </a:xfrm>
          <a:prstGeom prst="rect">
            <a:avLst/>
          </a:prstGeom>
          <a:solidFill>
            <a:schemeClr val="accent4">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userDrawn="1"/>
        </p:nvSpPr>
        <p:spPr>
          <a:xfrm>
            <a:off x="789245" y="2915627"/>
            <a:ext cx="2037083" cy="905163"/>
          </a:xfrm>
          <a:prstGeom prst="rect">
            <a:avLst/>
          </a:prstGeom>
          <a:blipFill>
            <a:blip r:embed="rId4"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6" name="Rectangle 15"/>
          <p:cNvSpPr/>
          <p:nvPr userDrawn="1"/>
        </p:nvSpPr>
        <p:spPr>
          <a:xfrm>
            <a:off x="2865811" y="2915627"/>
            <a:ext cx="1345972" cy="905163"/>
          </a:xfrm>
          <a:prstGeom prst="rect">
            <a:avLst/>
          </a:prstGeom>
          <a:blipFill>
            <a:blip r:embed="rId5"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7" name="Rectangle 16"/>
          <p:cNvSpPr/>
          <p:nvPr userDrawn="1"/>
        </p:nvSpPr>
        <p:spPr>
          <a:xfrm>
            <a:off x="4251265" y="2915627"/>
            <a:ext cx="3314307" cy="905163"/>
          </a:xfrm>
          <a:prstGeom prst="rect">
            <a:avLst/>
          </a:prstGeom>
          <a:blipFill>
            <a:blip r:embed="rId6"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8" name="Rectangle 17"/>
          <p:cNvSpPr/>
          <p:nvPr userDrawn="1"/>
        </p:nvSpPr>
        <p:spPr>
          <a:xfrm>
            <a:off x="7565572" y="1363919"/>
            <a:ext cx="2623459" cy="1421017"/>
          </a:xfrm>
          <a:prstGeom prst="rect">
            <a:avLst/>
          </a:prstGeom>
          <a:blipFill>
            <a:blip r:embed="rId7"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9" name="TextBox 18"/>
          <p:cNvSpPr txBox="1"/>
          <p:nvPr userDrawn="1"/>
        </p:nvSpPr>
        <p:spPr>
          <a:xfrm>
            <a:off x="700411" y="5010111"/>
            <a:ext cx="2225040" cy="276999"/>
          </a:xfrm>
          <a:prstGeom prst="rect">
            <a:avLst/>
          </a:prstGeom>
          <a:noFill/>
        </p:spPr>
        <p:txBody>
          <a:bodyPr wrap="square" rtlCol="0">
            <a:spAutoFit/>
          </a:bodyPr>
          <a:lstStyle/>
          <a:p>
            <a:r>
              <a:rPr lang="en-US" sz="1200" b="0" i="1" spc="300" dirty="0">
                <a:solidFill>
                  <a:srgbClr val="00ACD9"/>
                </a:solidFill>
                <a:latin typeface="Calibri" charset="0"/>
                <a:ea typeface="Calibri" charset="0"/>
                <a:cs typeface="Calibri" charset="0"/>
              </a:rPr>
              <a:t>PRESENTED BY</a:t>
            </a:r>
          </a:p>
        </p:txBody>
      </p:sp>
      <p:pic>
        <p:nvPicPr>
          <p:cNvPr id="21" name="Picture 20"/>
          <p:cNvPicPr>
            <a:picLocks noChangeAspect="1"/>
          </p:cNvPicPr>
          <p:nvPr userDrawn="1"/>
        </p:nvPicPr>
        <p:blipFill>
          <a:blip r:embed="rId8" cstate="email">
            <a:extLst>
              <a:ext uri="{28A0092B-C50C-407E-A947-70E740481C1C}">
                <a14:useLocalDpi xmlns:a14="http://schemas.microsoft.com/office/drawing/2010/main"/>
              </a:ext>
            </a:extLst>
          </a:blip>
          <a:stretch>
            <a:fillRect/>
          </a:stretch>
        </p:blipFill>
        <p:spPr>
          <a:xfrm>
            <a:off x="11337762" y="5618701"/>
            <a:ext cx="562539" cy="163699"/>
          </a:xfrm>
          <a:prstGeom prst="rect">
            <a:avLst/>
          </a:prstGeom>
        </p:spPr>
      </p:pic>
      <p:pic>
        <p:nvPicPr>
          <p:cNvPr id="22" name="Picture 21"/>
          <p:cNvPicPr>
            <a:picLocks noChangeAspect="1"/>
          </p:cNvPicPr>
          <p:nvPr userDrawn="1"/>
        </p:nvPicPr>
        <p:blipFill>
          <a:blip r:embed="rId9" cstate="email">
            <a:extLst>
              <a:ext uri="{28A0092B-C50C-407E-A947-70E740481C1C}">
                <a14:useLocalDpi xmlns:a14="http://schemas.microsoft.com/office/drawing/2010/main"/>
              </a:ext>
            </a:extLst>
          </a:blip>
          <a:stretch>
            <a:fillRect/>
          </a:stretch>
        </p:blipFill>
        <p:spPr>
          <a:xfrm>
            <a:off x="10399371" y="5587028"/>
            <a:ext cx="776320" cy="195373"/>
          </a:xfrm>
          <a:prstGeom prst="rect">
            <a:avLst/>
          </a:prstGeom>
        </p:spPr>
      </p:pic>
      <p:sp>
        <p:nvSpPr>
          <p:cNvPr id="23" name="TextBox 22"/>
          <p:cNvSpPr txBox="1"/>
          <p:nvPr userDrawn="1"/>
        </p:nvSpPr>
        <p:spPr>
          <a:xfrm>
            <a:off x="10280342" y="5912353"/>
            <a:ext cx="1832472" cy="738664"/>
          </a:xfrm>
          <a:prstGeom prst="rect">
            <a:avLst/>
          </a:prstGeom>
          <a:noFill/>
        </p:spPr>
        <p:txBody>
          <a:bodyPr wrap="square" rtlCol="0">
            <a:spAutoFit/>
          </a:bodyPr>
          <a:lstStyle/>
          <a:p>
            <a:pPr algn="ctr"/>
            <a:r>
              <a:rPr lang="en-US" sz="600" b="0" i="0" kern="1200" dirty="0">
                <a:solidFill>
                  <a:schemeClr val="bg1"/>
                </a:solidFill>
                <a:effectLst/>
                <a:latin typeface="+mn-lt"/>
                <a:ea typeface="+mn-ea"/>
                <a:cs typeface="+mn-cs"/>
              </a:rPr>
              <a:t>Sandia National Laboratories is a </a:t>
            </a:r>
            <a:r>
              <a:rPr lang="en-US" sz="600" b="0" i="0" kern="1200" dirty="0" err="1">
                <a:solidFill>
                  <a:schemeClr val="bg1"/>
                </a:solidFill>
                <a:effectLst/>
                <a:latin typeface="+mn-lt"/>
                <a:ea typeface="+mn-ea"/>
                <a:cs typeface="+mn-cs"/>
              </a:rPr>
              <a:t>multimission</a:t>
            </a:r>
            <a:r>
              <a:rPr lang="en-US" sz="600" b="0" i="0" kern="1200" dirty="0">
                <a:solidFill>
                  <a:schemeClr val="bg1"/>
                </a:solidFill>
                <a:effectLst/>
                <a:latin typeface="+mn-lt"/>
                <a:ea typeface="+mn-ea"/>
                <a:cs typeface="+mn-cs"/>
              </a:rPr>
              <a:t> laboratory managed and operated by National Technology &amp; Engineering Solutions of Sandia, LLC, a wholly owned subsidiary of Honeywell International Inc., for the U.S. Department of Energy’s National Nuclear Security Administration under contract DE-NA0003525.</a:t>
            </a:r>
            <a:endParaRPr lang="en-US" sz="600" dirty="0">
              <a:solidFill>
                <a:schemeClr val="bg1"/>
              </a:solidFill>
            </a:endParaRPr>
          </a:p>
        </p:txBody>
      </p:sp>
      <p:pic>
        <p:nvPicPr>
          <p:cNvPr id="7" name="Picture 6"/>
          <p:cNvPicPr>
            <a:picLocks/>
          </p:cNvPicPr>
          <p:nvPr userDrawn="1"/>
        </p:nvPicPr>
        <p:blipFill>
          <a:blip r:embed="rId10" cstate="email">
            <a:extLst>
              <a:ext uri="{28A0092B-C50C-407E-A947-70E740481C1C}">
                <a14:useLocalDpi xmlns:a14="http://schemas.microsoft.com/office/drawing/2010/main"/>
              </a:ext>
            </a:extLst>
          </a:blip>
          <a:stretch>
            <a:fillRect/>
          </a:stretch>
        </p:blipFill>
        <p:spPr>
          <a:xfrm>
            <a:off x="789245" y="5664160"/>
            <a:ext cx="9399784" cy="36576"/>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504">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itle" preserve="1">
  <p:cSld name="NM Section Title White">
    <p:spTree>
      <p:nvGrpSpPr>
        <p:cNvPr id="1" name=""/>
        <p:cNvGrpSpPr/>
        <p:nvPr/>
      </p:nvGrpSpPr>
      <p:grpSpPr>
        <a:xfrm>
          <a:off x="0" y="0"/>
          <a:ext cx="0" cy="0"/>
          <a:chOff x="0" y="0"/>
          <a:chExt cx="0" cy="0"/>
        </a:xfrm>
      </p:grpSpPr>
      <p:pic>
        <p:nvPicPr>
          <p:cNvPr id="26" name="Picture 25"/>
          <p:cNvPicPr>
            <a:picLocks noChangeAspect="1"/>
          </p:cNvPicPr>
          <p:nvPr userDrawn="1"/>
        </p:nvPicPr>
        <p:blipFill rotWithShape="1">
          <a:blip r:embed="rId2" cstate="email">
            <a:alphaModFix amt="33000"/>
            <a:extLst>
              <a:ext uri="{28A0092B-C50C-407E-A947-70E740481C1C}">
                <a14:useLocalDpi xmlns:a14="http://schemas.microsoft.com/office/drawing/2010/main"/>
              </a:ext>
            </a:extLst>
          </a:blip>
          <a:srcRect/>
          <a:stretch/>
        </p:blipFill>
        <p:spPr>
          <a:xfrm>
            <a:off x="0" y="4"/>
            <a:ext cx="12192000" cy="8747085"/>
          </a:xfrm>
          <a:prstGeom prst="rect">
            <a:avLst/>
          </a:prstGeom>
        </p:spPr>
      </p:pic>
      <p:pic>
        <p:nvPicPr>
          <p:cNvPr id="15" name="Picture 14"/>
          <p:cNvPicPr>
            <a:picLocks noChangeAspect="1"/>
          </p:cNvPicPr>
          <p:nvPr userDrawn="1"/>
        </p:nvPicPr>
        <p:blipFill rotWithShape="1">
          <a:blip r:embed="rId3" cstate="email">
            <a:alphaModFix/>
            <a:extLst>
              <a:ext uri="{28A0092B-C50C-407E-A947-70E740481C1C}">
                <a14:useLocalDpi xmlns:a14="http://schemas.microsoft.com/office/drawing/2010/main"/>
              </a:ext>
            </a:extLst>
          </a:blip>
          <a:srcRect/>
          <a:stretch/>
        </p:blipFill>
        <p:spPr>
          <a:xfrm>
            <a:off x="-1" y="4"/>
            <a:ext cx="4038961" cy="8747085"/>
          </a:xfrm>
          <a:prstGeom prst="rect">
            <a:avLst/>
          </a:prstGeom>
        </p:spPr>
      </p:pic>
      <p:sp>
        <p:nvSpPr>
          <p:cNvPr id="10" name="Rectangle 9"/>
          <p:cNvSpPr/>
          <p:nvPr userDrawn="1"/>
        </p:nvSpPr>
        <p:spPr>
          <a:xfrm>
            <a:off x="1" y="3112603"/>
            <a:ext cx="12192000" cy="16952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800" dirty="0"/>
          </a:p>
        </p:txBody>
      </p:sp>
      <p:sp>
        <p:nvSpPr>
          <p:cNvPr id="2" name="Title 1"/>
          <p:cNvSpPr>
            <a:spLocks noGrp="1"/>
          </p:cNvSpPr>
          <p:nvPr>
            <p:ph type="ctrTitle" hasCustomPrompt="1"/>
          </p:nvPr>
        </p:nvSpPr>
        <p:spPr>
          <a:xfrm>
            <a:off x="4130694" y="3112607"/>
            <a:ext cx="6190211" cy="1690255"/>
          </a:xfrm>
        </p:spPr>
        <p:txBody>
          <a:bodyPr anchor="ctr">
            <a:normAutofit/>
          </a:bodyPr>
          <a:lstStyle>
            <a:lvl1pPr algn="l">
              <a:lnSpc>
                <a:spcPts val="3700"/>
              </a:lnSpc>
              <a:defRPr sz="3600" spc="31" baseline="0">
                <a:solidFill>
                  <a:schemeClr val="bg1"/>
                </a:solidFill>
                <a:latin typeface="Gill Sans MT" charset="0"/>
                <a:ea typeface="Gill Sans MT" charset="0"/>
                <a:cs typeface="Gill Sans MT" charset="0"/>
              </a:defRPr>
            </a:lvl1pPr>
          </a:lstStyle>
          <a:p>
            <a:r>
              <a:rPr lang="en-US" dirty="0"/>
              <a:t>CLICK TO EDIT MASTER TITLE STYLE</a:t>
            </a:r>
          </a:p>
        </p:txBody>
      </p:sp>
      <p:sp>
        <p:nvSpPr>
          <p:cNvPr id="3" name="Subtitle 2"/>
          <p:cNvSpPr>
            <a:spLocks noGrp="1"/>
          </p:cNvSpPr>
          <p:nvPr>
            <p:ph type="subTitle" idx="1" hasCustomPrompt="1"/>
          </p:nvPr>
        </p:nvSpPr>
        <p:spPr>
          <a:xfrm>
            <a:off x="4130696" y="5064546"/>
            <a:ext cx="6261331" cy="353125"/>
          </a:xfrm>
        </p:spPr>
        <p:txBody>
          <a:bodyPr lIns="91440" rIns="91440">
            <a:normAutofit/>
          </a:bodyPr>
          <a:lstStyle>
            <a:lvl1pPr marL="0" indent="0" algn="l">
              <a:buNone/>
              <a:defRPr sz="1800" cap="none" spc="200" baseline="0">
                <a:solidFill>
                  <a:schemeClr val="tx1"/>
                </a:solidFill>
                <a:latin typeface="Garamond" charset="0"/>
                <a:ea typeface="Garamond" charset="0"/>
                <a:cs typeface="Garamond" charset="0"/>
              </a:defRPr>
            </a:lvl1pPr>
            <a:lvl2pPr marL="457178" indent="0" algn="ctr">
              <a:buNone/>
              <a:defRPr sz="2400"/>
            </a:lvl2pPr>
            <a:lvl3pPr marL="914354" indent="0" algn="ctr">
              <a:buNone/>
              <a:defRPr sz="2400"/>
            </a:lvl3pPr>
            <a:lvl4pPr marL="1371532" indent="0" algn="ctr">
              <a:buNone/>
              <a:defRPr sz="2000"/>
            </a:lvl4pPr>
            <a:lvl5pPr marL="1828709" indent="0" algn="ctr">
              <a:buNone/>
              <a:defRPr sz="2000"/>
            </a:lvl5pPr>
            <a:lvl6pPr marL="2285886" indent="0" algn="ctr">
              <a:buNone/>
              <a:defRPr sz="2000"/>
            </a:lvl6pPr>
            <a:lvl7pPr marL="2743062" indent="0" algn="ctr">
              <a:buNone/>
              <a:defRPr sz="2000"/>
            </a:lvl7pPr>
            <a:lvl8pPr marL="3200240" indent="0" algn="ctr">
              <a:buNone/>
              <a:defRPr sz="2000"/>
            </a:lvl8pPr>
            <a:lvl9pPr marL="3657418" indent="0" algn="ctr">
              <a:buNone/>
              <a:defRPr sz="2000"/>
            </a:lvl9pPr>
          </a:lstStyle>
          <a:p>
            <a:r>
              <a:rPr lang="en-US" dirty="0"/>
              <a:t>Click to edit master subtitle style</a:t>
            </a:r>
          </a:p>
        </p:txBody>
      </p:sp>
      <p:sp>
        <p:nvSpPr>
          <p:cNvPr id="4" name="Date Placeholder 3"/>
          <p:cNvSpPr>
            <a:spLocks noGrp="1"/>
          </p:cNvSpPr>
          <p:nvPr>
            <p:ph type="dt" sz="half" idx="10"/>
          </p:nvPr>
        </p:nvSpPr>
        <p:spPr>
          <a:xfrm>
            <a:off x="64951" y="6488664"/>
            <a:ext cx="724296" cy="365125"/>
          </a:xfrm>
        </p:spPr>
        <p:txBody>
          <a:bodyPr/>
          <a:lstStyle>
            <a:lvl1pPr>
              <a:defRPr>
                <a:solidFill>
                  <a:schemeClr val="tx1"/>
                </a:solidFill>
              </a:defRPr>
            </a:lvl1pPr>
          </a:lstStyle>
          <a:p>
            <a:fld id="{1F412368-3B7B-3345-A1A0-A09F0ACD466B}" type="datetime1">
              <a:rPr lang="en-US" smtClean="0"/>
              <a:t>4/8/2019</a:t>
            </a:fld>
            <a:endParaRPr lang="en-US" dirty="0"/>
          </a:p>
        </p:txBody>
      </p:sp>
      <p:sp>
        <p:nvSpPr>
          <p:cNvPr id="5" name="Footer Placeholder 4"/>
          <p:cNvSpPr>
            <a:spLocks noGrp="1"/>
          </p:cNvSpPr>
          <p:nvPr>
            <p:ph type="ftr" sz="quarter" idx="11"/>
          </p:nvPr>
        </p:nvSpPr>
        <p:spPr>
          <a:xfrm>
            <a:off x="3927565" y="6488664"/>
            <a:ext cx="2623459" cy="365125"/>
          </a:xfrm>
        </p:spPr>
        <p:txBody>
          <a:bodyPr/>
          <a:lstStyle>
            <a:lvl1pPr>
              <a:defRPr>
                <a:solidFill>
                  <a:schemeClr val="tx1"/>
                </a:solidFill>
              </a:defRPr>
            </a:lvl1pPr>
          </a:lstStyle>
          <a:p>
            <a:endParaRPr lang="en-US" dirty="0"/>
          </a:p>
        </p:txBody>
      </p:sp>
      <p:sp>
        <p:nvSpPr>
          <p:cNvPr id="6" name="Slide Number Placeholder 5"/>
          <p:cNvSpPr>
            <a:spLocks noGrp="1"/>
          </p:cNvSpPr>
          <p:nvPr>
            <p:ph type="sldNum" sz="quarter" idx="12"/>
          </p:nvPr>
        </p:nvSpPr>
        <p:spPr>
          <a:xfrm>
            <a:off x="-511125" y="6459788"/>
            <a:ext cx="419397" cy="365125"/>
          </a:xfrm>
        </p:spPr>
        <p:txBody>
          <a:bodyPr/>
          <a:lstStyle/>
          <a:p>
            <a:fld id="{4FAB73BC-B049-4115-A692-8D63A059BFB8}" type="slidenum">
              <a:rPr lang="en-US" dirty="0"/>
              <a:t>‹#›</a:t>
            </a:fld>
            <a:endParaRPr lang="en-US" dirty="0"/>
          </a:p>
        </p:txBody>
      </p:sp>
      <p:sp>
        <p:nvSpPr>
          <p:cNvPr id="14" name="Rectangle 13"/>
          <p:cNvSpPr/>
          <p:nvPr userDrawn="1"/>
        </p:nvSpPr>
        <p:spPr>
          <a:xfrm>
            <a:off x="1" y="3112607"/>
            <a:ext cx="203131" cy="1690255"/>
          </a:xfrm>
          <a:prstGeom prst="rect">
            <a:avLst/>
          </a:prstGeom>
          <a:solidFill>
            <a:schemeClr val="accent4">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800" dirty="0"/>
          </a:p>
        </p:txBody>
      </p:sp>
      <p:pic>
        <p:nvPicPr>
          <p:cNvPr id="7" name="Picture 6"/>
          <p:cNvPicPr>
            <a:picLocks/>
          </p:cNvPicPr>
          <p:nvPr userDrawn="1"/>
        </p:nvPicPr>
        <p:blipFill>
          <a:blip r:embed="rId4" cstate="email">
            <a:extLst>
              <a:ext uri="{28A0092B-C50C-407E-A947-70E740481C1C}">
                <a14:useLocalDpi xmlns:a14="http://schemas.microsoft.com/office/drawing/2010/main"/>
              </a:ext>
            </a:extLst>
          </a:blip>
          <a:stretch>
            <a:fillRect/>
          </a:stretch>
        </p:blipFill>
        <p:spPr>
          <a:xfrm>
            <a:off x="4038960" y="4893378"/>
            <a:ext cx="8153043" cy="6363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504">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itle" preserve="1">
  <p:cSld name="CA Section Title White">
    <p:spTree>
      <p:nvGrpSpPr>
        <p:cNvPr id="1" name=""/>
        <p:cNvGrpSpPr/>
        <p:nvPr/>
      </p:nvGrpSpPr>
      <p:grpSpPr>
        <a:xfrm>
          <a:off x="0" y="0"/>
          <a:ext cx="0" cy="0"/>
          <a:chOff x="0" y="0"/>
          <a:chExt cx="0" cy="0"/>
        </a:xfrm>
      </p:grpSpPr>
      <p:pic>
        <p:nvPicPr>
          <p:cNvPr id="26" name="Picture 25"/>
          <p:cNvPicPr>
            <a:picLocks noChangeAspect="1"/>
          </p:cNvPicPr>
          <p:nvPr userDrawn="1"/>
        </p:nvPicPr>
        <p:blipFill rotWithShape="1">
          <a:blip r:embed="rId2" cstate="screen">
            <a:alphaModFix amt="32000"/>
            <a:extLst>
              <a:ext uri="{28A0092B-C50C-407E-A947-70E740481C1C}">
                <a14:useLocalDpi xmlns:a14="http://schemas.microsoft.com/office/drawing/2010/main"/>
              </a:ext>
            </a:extLst>
          </a:blip>
          <a:srcRect/>
          <a:stretch/>
        </p:blipFill>
        <p:spPr>
          <a:xfrm>
            <a:off x="0" y="0"/>
            <a:ext cx="12192000" cy="6459788"/>
          </a:xfrm>
          <a:prstGeom prst="rect">
            <a:avLst/>
          </a:prstGeom>
        </p:spPr>
      </p:pic>
      <p:pic>
        <p:nvPicPr>
          <p:cNvPr id="12" name="Picture 11"/>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 y="0"/>
            <a:ext cx="4038963" cy="6459788"/>
          </a:xfrm>
          <a:prstGeom prst="rect">
            <a:avLst/>
          </a:prstGeom>
        </p:spPr>
      </p:pic>
      <p:sp>
        <p:nvSpPr>
          <p:cNvPr id="10" name="Rectangle 9"/>
          <p:cNvSpPr/>
          <p:nvPr userDrawn="1"/>
        </p:nvSpPr>
        <p:spPr>
          <a:xfrm>
            <a:off x="1" y="3112603"/>
            <a:ext cx="12192000" cy="16952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800" dirty="0"/>
          </a:p>
        </p:txBody>
      </p:sp>
      <p:sp>
        <p:nvSpPr>
          <p:cNvPr id="2" name="Title 1"/>
          <p:cNvSpPr>
            <a:spLocks noGrp="1"/>
          </p:cNvSpPr>
          <p:nvPr>
            <p:ph type="ctrTitle" hasCustomPrompt="1"/>
          </p:nvPr>
        </p:nvSpPr>
        <p:spPr>
          <a:xfrm>
            <a:off x="4130694" y="3112607"/>
            <a:ext cx="6190211" cy="1690255"/>
          </a:xfrm>
        </p:spPr>
        <p:txBody>
          <a:bodyPr anchor="ctr">
            <a:normAutofit/>
          </a:bodyPr>
          <a:lstStyle>
            <a:lvl1pPr algn="l">
              <a:lnSpc>
                <a:spcPts val="3700"/>
              </a:lnSpc>
              <a:defRPr sz="3600" spc="31" baseline="0">
                <a:solidFill>
                  <a:schemeClr val="bg1"/>
                </a:solidFill>
                <a:latin typeface="Gill Sans MT" charset="0"/>
                <a:ea typeface="Gill Sans MT" charset="0"/>
                <a:cs typeface="Gill Sans MT" charset="0"/>
              </a:defRPr>
            </a:lvl1pPr>
          </a:lstStyle>
          <a:p>
            <a:r>
              <a:rPr lang="en-US" dirty="0"/>
              <a:t>CLICK TO EDIT MASTER TITLE STYLE</a:t>
            </a:r>
          </a:p>
        </p:txBody>
      </p:sp>
      <p:sp>
        <p:nvSpPr>
          <p:cNvPr id="3" name="Subtitle 2"/>
          <p:cNvSpPr>
            <a:spLocks noGrp="1"/>
          </p:cNvSpPr>
          <p:nvPr>
            <p:ph type="subTitle" idx="1" hasCustomPrompt="1"/>
          </p:nvPr>
        </p:nvSpPr>
        <p:spPr>
          <a:xfrm>
            <a:off x="4130696" y="5064546"/>
            <a:ext cx="6261331" cy="353125"/>
          </a:xfrm>
        </p:spPr>
        <p:txBody>
          <a:bodyPr lIns="91440" rIns="91440">
            <a:normAutofit/>
          </a:bodyPr>
          <a:lstStyle>
            <a:lvl1pPr marL="0" indent="0" algn="l">
              <a:buNone/>
              <a:defRPr sz="1800" cap="none" spc="200" baseline="0">
                <a:solidFill>
                  <a:schemeClr val="tx1"/>
                </a:solidFill>
                <a:latin typeface="Garamond" charset="0"/>
                <a:ea typeface="Garamond" charset="0"/>
                <a:cs typeface="Garamond" charset="0"/>
              </a:defRPr>
            </a:lvl1pPr>
            <a:lvl2pPr marL="457178" indent="0" algn="ctr">
              <a:buNone/>
              <a:defRPr sz="2400"/>
            </a:lvl2pPr>
            <a:lvl3pPr marL="914354" indent="0" algn="ctr">
              <a:buNone/>
              <a:defRPr sz="2400"/>
            </a:lvl3pPr>
            <a:lvl4pPr marL="1371532" indent="0" algn="ctr">
              <a:buNone/>
              <a:defRPr sz="2000"/>
            </a:lvl4pPr>
            <a:lvl5pPr marL="1828709" indent="0" algn="ctr">
              <a:buNone/>
              <a:defRPr sz="2000"/>
            </a:lvl5pPr>
            <a:lvl6pPr marL="2285886" indent="0" algn="ctr">
              <a:buNone/>
              <a:defRPr sz="2000"/>
            </a:lvl6pPr>
            <a:lvl7pPr marL="2743062" indent="0" algn="ctr">
              <a:buNone/>
              <a:defRPr sz="2000"/>
            </a:lvl7pPr>
            <a:lvl8pPr marL="3200240" indent="0" algn="ctr">
              <a:buNone/>
              <a:defRPr sz="2000"/>
            </a:lvl8pPr>
            <a:lvl9pPr marL="3657418" indent="0" algn="ctr">
              <a:buNone/>
              <a:defRPr sz="2000"/>
            </a:lvl9pPr>
          </a:lstStyle>
          <a:p>
            <a:r>
              <a:rPr lang="en-US" dirty="0"/>
              <a:t>Click to edit master subtitle style</a:t>
            </a:r>
          </a:p>
        </p:txBody>
      </p:sp>
      <p:sp>
        <p:nvSpPr>
          <p:cNvPr id="4" name="Date Placeholder 3"/>
          <p:cNvSpPr>
            <a:spLocks noGrp="1"/>
          </p:cNvSpPr>
          <p:nvPr>
            <p:ph type="dt" sz="half" idx="10"/>
          </p:nvPr>
        </p:nvSpPr>
        <p:spPr>
          <a:xfrm>
            <a:off x="64951" y="6488664"/>
            <a:ext cx="724296" cy="365125"/>
          </a:xfrm>
        </p:spPr>
        <p:txBody>
          <a:bodyPr/>
          <a:lstStyle>
            <a:lvl1pPr>
              <a:defRPr>
                <a:solidFill>
                  <a:schemeClr val="tx1"/>
                </a:solidFill>
              </a:defRPr>
            </a:lvl1pPr>
          </a:lstStyle>
          <a:p>
            <a:fld id="{1F412368-3B7B-3345-A1A0-A09F0ACD466B}" type="datetime1">
              <a:rPr lang="en-US" smtClean="0"/>
              <a:t>4/8/2019</a:t>
            </a:fld>
            <a:endParaRPr lang="en-US" dirty="0"/>
          </a:p>
        </p:txBody>
      </p:sp>
      <p:sp>
        <p:nvSpPr>
          <p:cNvPr id="5" name="Footer Placeholder 4"/>
          <p:cNvSpPr>
            <a:spLocks noGrp="1"/>
          </p:cNvSpPr>
          <p:nvPr>
            <p:ph type="ftr" sz="quarter" idx="11"/>
          </p:nvPr>
        </p:nvSpPr>
        <p:spPr>
          <a:xfrm>
            <a:off x="3927565" y="6488664"/>
            <a:ext cx="2623459" cy="365125"/>
          </a:xfrm>
        </p:spPr>
        <p:txBody>
          <a:bodyPr/>
          <a:lstStyle>
            <a:lvl1pPr>
              <a:defRPr>
                <a:solidFill>
                  <a:schemeClr val="tx1"/>
                </a:solidFill>
              </a:defRPr>
            </a:lvl1pPr>
          </a:lstStyle>
          <a:p>
            <a:endParaRPr lang="en-US" dirty="0"/>
          </a:p>
        </p:txBody>
      </p:sp>
      <p:sp>
        <p:nvSpPr>
          <p:cNvPr id="6" name="Slide Number Placeholder 5"/>
          <p:cNvSpPr>
            <a:spLocks noGrp="1"/>
          </p:cNvSpPr>
          <p:nvPr>
            <p:ph type="sldNum" sz="quarter" idx="12"/>
          </p:nvPr>
        </p:nvSpPr>
        <p:spPr>
          <a:xfrm>
            <a:off x="-511125" y="6459788"/>
            <a:ext cx="419397" cy="365125"/>
          </a:xfrm>
        </p:spPr>
        <p:txBody>
          <a:bodyPr/>
          <a:lstStyle/>
          <a:p>
            <a:fld id="{4FAB73BC-B049-4115-A692-8D63A059BFB8}" type="slidenum">
              <a:rPr lang="en-US" dirty="0"/>
              <a:t>‹#›</a:t>
            </a:fld>
            <a:endParaRPr lang="en-US" dirty="0"/>
          </a:p>
        </p:txBody>
      </p:sp>
      <p:sp>
        <p:nvSpPr>
          <p:cNvPr id="14" name="Rectangle 13"/>
          <p:cNvSpPr/>
          <p:nvPr userDrawn="1"/>
        </p:nvSpPr>
        <p:spPr>
          <a:xfrm>
            <a:off x="1" y="3112607"/>
            <a:ext cx="203131" cy="1690255"/>
          </a:xfrm>
          <a:prstGeom prst="rect">
            <a:avLst/>
          </a:prstGeom>
          <a:solidFill>
            <a:schemeClr val="accent4">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800" dirty="0"/>
          </a:p>
        </p:txBody>
      </p:sp>
      <p:pic>
        <p:nvPicPr>
          <p:cNvPr id="7" name="Picture 6"/>
          <p:cNvPicPr>
            <a:picLocks/>
          </p:cNvPicPr>
          <p:nvPr userDrawn="1"/>
        </p:nvPicPr>
        <p:blipFill>
          <a:blip r:embed="rId4" cstate="email">
            <a:extLst>
              <a:ext uri="{28A0092B-C50C-407E-A947-70E740481C1C}">
                <a14:useLocalDpi xmlns:a14="http://schemas.microsoft.com/office/drawing/2010/main"/>
              </a:ext>
            </a:extLst>
          </a:blip>
          <a:stretch>
            <a:fillRect/>
          </a:stretch>
        </p:blipFill>
        <p:spPr>
          <a:xfrm>
            <a:off x="4038960" y="4893378"/>
            <a:ext cx="8153043" cy="6363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504">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Title and Content White">
    <p:spTree>
      <p:nvGrpSpPr>
        <p:cNvPr id="1" name=""/>
        <p:cNvGrpSpPr/>
        <p:nvPr/>
      </p:nvGrpSpPr>
      <p:grpSpPr>
        <a:xfrm>
          <a:off x="0" y="0"/>
          <a:ext cx="0" cy="0"/>
          <a:chOff x="0" y="0"/>
          <a:chExt cx="0" cy="0"/>
        </a:xfrm>
      </p:grpSpPr>
      <p:sp>
        <p:nvSpPr>
          <p:cNvPr id="17" name="Rectangle 16"/>
          <p:cNvSpPr/>
          <p:nvPr userDrawn="1"/>
        </p:nvSpPr>
        <p:spPr>
          <a:xfrm rot="5400000">
            <a:off x="238399" y="310896"/>
            <a:ext cx="685800" cy="64008"/>
          </a:xfrm>
          <a:prstGeom prst="rect">
            <a:avLst/>
          </a:prstGeom>
          <a:solidFill>
            <a:srgbClr val="00ACD9"/>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Title Placeholder 1"/>
          <p:cNvSpPr>
            <a:spLocks noGrp="1"/>
          </p:cNvSpPr>
          <p:nvPr>
            <p:ph type="title" hasCustomPrompt="1"/>
          </p:nvPr>
        </p:nvSpPr>
        <p:spPr>
          <a:xfrm>
            <a:off x="720648" y="240503"/>
            <a:ext cx="10058400" cy="570225"/>
          </a:xfrm>
          <a:prstGeom prst="rect">
            <a:avLst/>
          </a:prstGeom>
        </p:spPr>
        <p:txBody>
          <a:bodyPr vert="horz" lIns="91440" tIns="45720" rIns="91440" bIns="45720" rtlCol="0" anchor="b">
            <a:noAutofit/>
          </a:bodyPr>
          <a:lstStyle>
            <a:lvl1pPr>
              <a:defRPr>
                <a:solidFill>
                  <a:schemeClr val="bg2">
                    <a:lumMod val="25000"/>
                  </a:schemeClr>
                </a:solidFill>
              </a:defRPr>
            </a:lvl1pPr>
          </a:lstStyle>
          <a:p>
            <a:r>
              <a:rPr lang="en-US" dirty="0"/>
              <a:t>CLICK TO EDIT MASTER TITLE STYLE</a:t>
            </a:r>
          </a:p>
        </p:txBody>
      </p:sp>
      <p:sp>
        <p:nvSpPr>
          <p:cNvPr id="20" name="Date Placeholder 3"/>
          <p:cNvSpPr>
            <a:spLocks noGrp="1"/>
          </p:cNvSpPr>
          <p:nvPr>
            <p:ph type="dt" sz="half" idx="2"/>
          </p:nvPr>
        </p:nvSpPr>
        <p:spPr>
          <a:xfrm>
            <a:off x="64951" y="6485916"/>
            <a:ext cx="2472271" cy="365125"/>
          </a:xfrm>
          <a:prstGeom prst="rect">
            <a:avLst/>
          </a:prstGeom>
        </p:spPr>
        <p:txBody>
          <a:bodyPr vert="horz" lIns="91440" tIns="45720" rIns="91440" bIns="45720" rtlCol="0" anchor="ctr"/>
          <a:lstStyle>
            <a:lvl1pPr algn="l">
              <a:defRPr sz="900">
                <a:solidFill>
                  <a:schemeClr val="bg1">
                    <a:lumMod val="50000"/>
                  </a:schemeClr>
                </a:solidFill>
              </a:defRPr>
            </a:lvl1pPr>
          </a:lstStyle>
          <a:p>
            <a:fld id="{21CFFC65-F19B-E241-BA7B-613451C4E80D}" type="datetime1">
              <a:rPr lang="en-US" smtClean="0"/>
              <a:t>4/8/2019</a:t>
            </a:fld>
            <a:endParaRPr lang="en-US" dirty="0"/>
          </a:p>
        </p:txBody>
      </p:sp>
      <p:sp>
        <p:nvSpPr>
          <p:cNvPr id="21" name="Footer Placeholder 4"/>
          <p:cNvSpPr>
            <a:spLocks noGrp="1"/>
          </p:cNvSpPr>
          <p:nvPr>
            <p:ph type="ftr" sz="quarter" idx="3"/>
          </p:nvPr>
        </p:nvSpPr>
        <p:spPr>
          <a:xfrm>
            <a:off x="3686187" y="6485916"/>
            <a:ext cx="4822804" cy="365125"/>
          </a:xfrm>
          <a:prstGeom prst="rect">
            <a:avLst/>
          </a:prstGeom>
        </p:spPr>
        <p:txBody>
          <a:bodyPr vert="horz" lIns="91440" tIns="45720" rIns="91440" bIns="45720" rtlCol="0" anchor="ctr"/>
          <a:lstStyle>
            <a:lvl1pPr algn="ctr">
              <a:defRPr sz="900" cap="all" baseline="0">
                <a:solidFill>
                  <a:schemeClr val="tx1"/>
                </a:solidFill>
              </a:defRPr>
            </a:lvl1pPr>
          </a:lstStyle>
          <a:p>
            <a:endParaRPr lang="en-US" dirty="0"/>
          </a:p>
        </p:txBody>
      </p:sp>
      <p:sp>
        <p:nvSpPr>
          <p:cNvPr id="22" name="Slide Number Placeholder 5"/>
          <p:cNvSpPr>
            <a:spLocks noGrp="1"/>
          </p:cNvSpPr>
          <p:nvPr>
            <p:ph type="sldNum" sz="quarter" idx="4"/>
          </p:nvPr>
        </p:nvSpPr>
        <p:spPr>
          <a:xfrm>
            <a:off x="64951" y="445603"/>
            <a:ext cx="419397" cy="365125"/>
          </a:xfrm>
          <a:prstGeom prst="rect">
            <a:avLst/>
          </a:prstGeom>
        </p:spPr>
        <p:txBody>
          <a:bodyPr vert="horz" lIns="91440" tIns="45720" rIns="91440" bIns="45720" rtlCol="0" anchor="ctr"/>
          <a:lstStyle>
            <a:lvl1pPr algn="r">
              <a:defRPr sz="1400">
                <a:solidFill>
                  <a:srgbClr val="000000"/>
                </a:solidFill>
              </a:defRPr>
            </a:lvl1pPr>
          </a:lstStyle>
          <a:p>
            <a:fld id="{4FAB73BC-B049-4115-A692-8D63A059BFB8}" type="slidenum">
              <a:rPr lang="en-US" smtClean="0"/>
              <a:pPr/>
              <a:t>‹#›</a:t>
            </a:fld>
            <a:endParaRPr lang="en-US" dirty="0"/>
          </a:p>
        </p:txBody>
      </p:sp>
      <p:sp>
        <p:nvSpPr>
          <p:cNvPr id="4" name="Text Placeholder 3"/>
          <p:cNvSpPr>
            <a:spLocks noGrp="1"/>
          </p:cNvSpPr>
          <p:nvPr>
            <p:ph type="body" sz="quarter" idx="10"/>
          </p:nvPr>
        </p:nvSpPr>
        <p:spPr>
          <a:xfrm>
            <a:off x="720648" y="1441697"/>
            <a:ext cx="10058400" cy="3306153"/>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Rectangle 10"/>
          <p:cNvSpPr/>
          <p:nvPr userDrawn="1"/>
        </p:nvSpPr>
        <p:spPr>
          <a:xfrm>
            <a:off x="11506200" y="321774"/>
            <a:ext cx="685800" cy="368300"/>
          </a:xfrm>
          <a:prstGeom prst="rect">
            <a:avLst/>
          </a:prstGeom>
          <a:solidFill>
            <a:srgbClr val="00ACD9">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2" name="Picture 11"/>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1589425" y="380825"/>
            <a:ext cx="259675" cy="251610"/>
          </a:xfrm>
          <a:prstGeom prst="rect">
            <a:avLst/>
          </a:prstGeom>
        </p:spPr>
      </p:pic>
      <p:pic>
        <p:nvPicPr>
          <p:cNvPr id="13" name="Picture 12"/>
          <p:cNvPicPr>
            <a:picLocks/>
          </p:cNvPicPr>
          <p:nvPr userDrawn="1"/>
        </p:nvPicPr>
        <p:blipFill rotWithShape="1">
          <a:blip r:embed="rId3" cstate="email">
            <a:extLst>
              <a:ext uri="{28A0092B-C50C-407E-A947-70E740481C1C}">
                <a14:useLocalDpi xmlns:a14="http://schemas.microsoft.com/office/drawing/2010/main"/>
              </a:ext>
            </a:extLst>
          </a:blip>
          <a:srcRect t="-16865" b="-2"/>
          <a:stretch/>
        </p:blipFill>
        <p:spPr>
          <a:xfrm rot="16200000">
            <a:off x="8725899" y="3391897"/>
            <a:ext cx="6857999" cy="74211"/>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itle Only White">
    <p:spTree>
      <p:nvGrpSpPr>
        <p:cNvPr id="1" name=""/>
        <p:cNvGrpSpPr/>
        <p:nvPr/>
      </p:nvGrpSpPr>
      <p:grpSpPr>
        <a:xfrm>
          <a:off x="0" y="0"/>
          <a:ext cx="0" cy="0"/>
          <a:chOff x="0" y="0"/>
          <a:chExt cx="0" cy="0"/>
        </a:xfrm>
      </p:grpSpPr>
      <p:sp>
        <p:nvSpPr>
          <p:cNvPr id="17" name="Rectangle 16"/>
          <p:cNvSpPr/>
          <p:nvPr userDrawn="1"/>
        </p:nvSpPr>
        <p:spPr>
          <a:xfrm rot="5400000">
            <a:off x="238399" y="310896"/>
            <a:ext cx="685800" cy="64008"/>
          </a:xfrm>
          <a:prstGeom prst="rect">
            <a:avLst/>
          </a:prstGeom>
          <a:solidFill>
            <a:srgbClr val="00ACD9"/>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Title Placeholder 1"/>
          <p:cNvSpPr>
            <a:spLocks noGrp="1"/>
          </p:cNvSpPr>
          <p:nvPr>
            <p:ph type="title" hasCustomPrompt="1"/>
          </p:nvPr>
        </p:nvSpPr>
        <p:spPr>
          <a:xfrm>
            <a:off x="720648" y="240503"/>
            <a:ext cx="10058400" cy="570225"/>
          </a:xfrm>
          <a:prstGeom prst="rect">
            <a:avLst/>
          </a:prstGeom>
        </p:spPr>
        <p:txBody>
          <a:bodyPr vert="horz" lIns="91440" tIns="45720" rIns="91440" bIns="45720" rtlCol="0" anchor="b">
            <a:noAutofit/>
          </a:bodyPr>
          <a:lstStyle>
            <a:lvl1pPr>
              <a:defRPr>
                <a:solidFill>
                  <a:schemeClr val="bg2">
                    <a:lumMod val="25000"/>
                  </a:schemeClr>
                </a:solidFill>
              </a:defRPr>
            </a:lvl1pPr>
          </a:lstStyle>
          <a:p>
            <a:r>
              <a:rPr lang="en-US" dirty="0"/>
              <a:t>CLICK TO EDIT MASTER TITLE STYLE</a:t>
            </a:r>
          </a:p>
        </p:txBody>
      </p:sp>
      <p:sp>
        <p:nvSpPr>
          <p:cNvPr id="20" name="Date Placeholder 3"/>
          <p:cNvSpPr>
            <a:spLocks noGrp="1"/>
          </p:cNvSpPr>
          <p:nvPr>
            <p:ph type="dt" sz="half" idx="2"/>
          </p:nvPr>
        </p:nvSpPr>
        <p:spPr>
          <a:xfrm>
            <a:off x="64951" y="6485916"/>
            <a:ext cx="2472271" cy="365125"/>
          </a:xfrm>
          <a:prstGeom prst="rect">
            <a:avLst/>
          </a:prstGeom>
        </p:spPr>
        <p:txBody>
          <a:bodyPr vert="horz" lIns="91440" tIns="45720" rIns="91440" bIns="45720" rtlCol="0" anchor="ctr"/>
          <a:lstStyle>
            <a:lvl1pPr algn="l">
              <a:defRPr sz="900">
                <a:solidFill>
                  <a:schemeClr val="bg1">
                    <a:lumMod val="50000"/>
                  </a:schemeClr>
                </a:solidFill>
              </a:defRPr>
            </a:lvl1pPr>
          </a:lstStyle>
          <a:p>
            <a:fld id="{00D275FE-4322-F945-984E-F69B89073389}" type="datetime1">
              <a:rPr lang="en-US" smtClean="0"/>
              <a:t>4/8/2019</a:t>
            </a:fld>
            <a:endParaRPr lang="en-US" dirty="0"/>
          </a:p>
        </p:txBody>
      </p:sp>
      <p:sp>
        <p:nvSpPr>
          <p:cNvPr id="21" name="Footer Placeholder 4"/>
          <p:cNvSpPr>
            <a:spLocks noGrp="1"/>
          </p:cNvSpPr>
          <p:nvPr>
            <p:ph type="ftr" sz="quarter" idx="3"/>
          </p:nvPr>
        </p:nvSpPr>
        <p:spPr>
          <a:xfrm>
            <a:off x="3686187" y="6485916"/>
            <a:ext cx="4822804" cy="365125"/>
          </a:xfrm>
          <a:prstGeom prst="rect">
            <a:avLst/>
          </a:prstGeom>
        </p:spPr>
        <p:txBody>
          <a:bodyPr vert="horz" lIns="91440" tIns="45720" rIns="91440" bIns="45720" rtlCol="0" anchor="ctr"/>
          <a:lstStyle>
            <a:lvl1pPr algn="ctr">
              <a:defRPr sz="900" cap="all" baseline="0">
                <a:solidFill>
                  <a:schemeClr val="tx1"/>
                </a:solidFill>
              </a:defRPr>
            </a:lvl1pPr>
          </a:lstStyle>
          <a:p>
            <a:endParaRPr lang="en-US" dirty="0"/>
          </a:p>
        </p:txBody>
      </p:sp>
      <p:sp>
        <p:nvSpPr>
          <p:cNvPr id="22" name="Slide Number Placeholder 5"/>
          <p:cNvSpPr>
            <a:spLocks noGrp="1"/>
          </p:cNvSpPr>
          <p:nvPr>
            <p:ph type="sldNum" sz="quarter" idx="4"/>
          </p:nvPr>
        </p:nvSpPr>
        <p:spPr>
          <a:xfrm>
            <a:off x="64951" y="445603"/>
            <a:ext cx="419397" cy="365125"/>
          </a:xfrm>
          <a:prstGeom prst="rect">
            <a:avLst/>
          </a:prstGeom>
        </p:spPr>
        <p:txBody>
          <a:bodyPr vert="horz" lIns="91440" tIns="45720" rIns="91440" bIns="45720" rtlCol="0" anchor="ctr"/>
          <a:lstStyle>
            <a:lvl1pPr algn="r">
              <a:defRPr sz="1400">
                <a:solidFill>
                  <a:srgbClr val="000000"/>
                </a:solidFill>
              </a:defRPr>
            </a:lvl1pPr>
          </a:lstStyle>
          <a:p>
            <a:fld id="{4FAB73BC-B049-4115-A692-8D63A059BFB8}" type="slidenum">
              <a:rPr lang="en-US" smtClean="0"/>
              <a:pPr/>
              <a:t>‹#›</a:t>
            </a:fld>
            <a:endParaRPr lang="en-US" dirty="0"/>
          </a:p>
        </p:txBody>
      </p:sp>
      <p:sp>
        <p:nvSpPr>
          <p:cNvPr id="11" name="Rectangle 10"/>
          <p:cNvSpPr/>
          <p:nvPr userDrawn="1"/>
        </p:nvSpPr>
        <p:spPr>
          <a:xfrm>
            <a:off x="11506200" y="321774"/>
            <a:ext cx="685800" cy="368300"/>
          </a:xfrm>
          <a:prstGeom prst="rect">
            <a:avLst/>
          </a:prstGeom>
          <a:solidFill>
            <a:srgbClr val="00ACD9">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2" name="Picture 11"/>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1589425" y="380825"/>
            <a:ext cx="259675" cy="251610"/>
          </a:xfrm>
          <a:prstGeom prst="rect">
            <a:avLst/>
          </a:prstGeom>
        </p:spPr>
      </p:pic>
      <p:pic>
        <p:nvPicPr>
          <p:cNvPr id="13" name="Picture 12"/>
          <p:cNvPicPr>
            <a:picLocks/>
          </p:cNvPicPr>
          <p:nvPr userDrawn="1"/>
        </p:nvPicPr>
        <p:blipFill rotWithShape="1">
          <a:blip r:embed="rId3" cstate="email">
            <a:extLst>
              <a:ext uri="{28A0092B-C50C-407E-A947-70E740481C1C}">
                <a14:useLocalDpi xmlns:a14="http://schemas.microsoft.com/office/drawing/2010/main"/>
              </a:ext>
            </a:extLst>
          </a:blip>
          <a:srcRect t="-16865" b="-2"/>
          <a:stretch/>
        </p:blipFill>
        <p:spPr>
          <a:xfrm rot="16200000">
            <a:off x="8725899" y="3391897"/>
            <a:ext cx="6857999" cy="74211"/>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Custom Layout White">
    <p:spTree>
      <p:nvGrpSpPr>
        <p:cNvPr id="1" name=""/>
        <p:cNvGrpSpPr/>
        <p:nvPr/>
      </p:nvGrpSpPr>
      <p:grpSpPr>
        <a:xfrm>
          <a:off x="0" y="0"/>
          <a:ext cx="0" cy="0"/>
          <a:chOff x="0" y="0"/>
          <a:chExt cx="0" cy="0"/>
        </a:xfrm>
      </p:grpSpPr>
      <p:sp>
        <p:nvSpPr>
          <p:cNvPr id="17" name="Rectangle 16"/>
          <p:cNvSpPr/>
          <p:nvPr userDrawn="1"/>
        </p:nvSpPr>
        <p:spPr>
          <a:xfrm rot="5400000">
            <a:off x="238399" y="310896"/>
            <a:ext cx="685800" cy="64008"/>
          </a:xfrm>
          <a:prstGeom prst="rect">
            <a:avLst/>
          </a:prstGeom>
          <a:solidFill>
            <a:srgbClr val="00ACD9"/>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Date Placeholder 3"/>
          <p:cNvSpPr>
            <a:spLocks noGrp="1"/>
          </p:cNvSpPr>
          <p:nvPr>
            <p:ph type="dt" sz="half" idx="2"/>
          </p:nvPr>
        </p:nvSpPr>
        <p:spPr>
          <a:xfrm>
            <a:off x="64951" y="6485916"/>
            <a:ext cx="2472271" cy="365125"/>
          </a:xfrm>
          <a:prstGeom prst="rect">
            <a:avLst/>
          </a:prstGeom>
        </p:spPr>
        <p:txBody>
          <a:bodyPr vert="horz" lIns="91440" tIns="45720" rIns="91440" bIns="45720" rtlCol="0" anchor="ctr"/>
          <a:lstStyle>
            <a:lvl1pPr algn="l">
              <a:defRPr sz="900">
                <a:solidFill>
                  <a:schemeClr val="bg1">
                    <a:lumMod val="50000"/>
                  </a:schemeClr>
                </a:solidFill>
              </a:defRPr>
            </a:lvl1pPr>
          </a:lstStyle>
          <a:p>
            <a:fld id="{2E058465-9237-E546-85F0-B7E7FAA43EBF}" type="datetime1">
              <a:rPr lang="en-US" smtClean="0"/>
              <a:t>4/8/2019</a:t>
            </a:fld>
            <a:endParaRPr lang="en-US" dirty="0"/>
          </a:p>
        </p:txBody>
      </p:sp>
      <p:sp>
        <p:nvSpPr>
          <p:cNvPr id="21" name="Footer Placeholder 4"/>
          <p:cNvSpPr>
            <a:spLocks noGrp="1"/>
          </p:cNvSpPr>
          <p:nvPr>
            <p:ph type="ftr" sz="quarter" idx="3"/>
          </p:nvPr>
        </p:nvSpPr>
        <p:spPr>
          <a:xfrm>
            <a:off x="3686187" y="6485916"/>
            <a:ext cx="4822804" cy="365125"/>
          </a:xfrm>
          <a:prstGeom prst="rect">
            <a:avLst/>
          </a:prstGeom>
        </p:spPr>
        <p:txBody>
          <a:bodyPr vert="horz" lIns="91440" tIns="45720" rIns="91440" bIns="45720" rtlCol="0" anchor="ctr"/>
          <a:lstStyle>
            <a:lvl1pPr algn="ctr">
              <a:defRPr sz="900" cap="all" baseline="0">
                <a:solidFill>
                  <a:schemeClr val="tx1"/>
                </a:solidFill>
              </a:defRPr>
            </a:lvl1pPr>
          </a:lstStyle>
          <a:p>
            <a:endParaRPr lang="en-US" dirty="0"/>
          </a:p>
        </p:txBody>
      </p:sp>
      <p:sp>
        <p:nvSpPr>
          <p:cNvPr id="22" name="Slide Number Placeholder 5"/>
          <p:cNvSpPr>
            <a:spLocks noGrp="1"/>
          </p:cNvSpPr>
          <p:nvPr>
            <p:ph type="sldNum" sz="quarter" idx="4"/>
          </p:nvPr>
        </p:nvSpPr>
        <p:spPr>
          <a:xfrm>
            <a:off x="64951" y="445603"/>
            <a:ext cx="419397" cy="365125"/>
          </a:xfrm>
          <a:prstGeom prst="rect">
            <a:avLst/>
          </a:prstGeom>
        </p:spPr>
        <p:txBody>
          <a:bodyPr vert="horz" lIns="91440" tIns="45720" rIns="91440" bIns="45720" rtlCol="0" anchor="ctr"/>
          <a:lstStyle>
            <a:lvl1pPr algn="r">
              <a:defRPr sz="1400">
                <a:solidFill>
                  <a:srgbClr val="000000"/>
                </a:solidFill>
              </a:defRPr>
            </a:lvl1pPr>
          </a:lstStyle>
          <a:p>
            <a:fld id="{4FAB73BC-B049-4115-A692-8D63A059BFB8}" type="slidenum">
              <a:rPr lang="en-US" smtClean="0"/>
              <a:pPr/>
              <a:t>‹#›</a:t>
            </a:fld>
            <a:endParaRPr lang="en-US" dirty="0"/>
          </a:p>
        </p:txBody>
      </p:sp>
      <p:sp>
        <p:nvSpPr>
          <p:cNvPr id="11" name="Rectangle 10"/>
          <p:cNvSpPr/>
          <p:nvPr userDrawn="1"/>
        </p:nvSpPr>
        <p:spPr>
          <a:xfrm>
            <a:off x="11506200" y="321774"/>
            <a:ext cx="685800" cy="368300"/>
          </a:xfrm>
          <a:prstGeom prst="rect">
            <a:avLst/>
          </a:prstGeom>
          <a:solidFill>
            <a:srgbClr val="00ACD9">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2" name="Picture 11"/>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1589425" y="380825"/>
            <a:ext cx="259675" cy="251610"/>
          </a:xfrm>
          <a:prstGeom prst="rect">
            <a:avLst/>
          </a:prstGeom>
        </p:spPr>
      </p:pic>
      <p:pic>
        <p:nvPicPr>
          <p:cNvPr id="13" name="Picture 12"/>
          <p:cNvPicPr>
            <a:picLocks/>
          </p:cNvPicPr>
          <p:nvPr userDrawn="1"/>
        </p:nvPicPr>
        <p:blipFill rotWithShape="1">
          <a:blip r:embed="rId3" cstate="email">
            <a:extLst>
              <a:ext uri="{28A0092B-C50C-407E-A947-70E740481C1C}">
                <a14:useLocalDpi xmlns:a14="http://schemas.microsoft.com/office/drawing/2010/main"/>
              </a:ext>
            </a:extLst>
          </a:blip>
          <a:srcRect t="-16865" b="-2"/>
          <a:stretch/>
        </p:blipFill>
        <p:spPr>
          <a:xfrm rot="16200000">
            <a:off x="8725899" y="3391897"/>
            <a:ext cx="6857999" cy="74211"/>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CA Title Slide">
    <p:spTree>
      <p:nvGrpSpPr>
        <p:cNvPr id="1" name=""/>
        <p:cNvGrpSpPr/>
        <p:nvPr/>
      </p:nvGrpSpPr>
      <p:grpSpPr>
        <a:xfrm>
          <a:off x="0" y="0"/>
          <a:ext cx="0" cy="0"/>
          <a:chOff x="0" y="0"/>
          <a:chExt cx="0" cy="0"/>
        </a:xfrm>
      </p:grpSpPr>
      <p:sp>
        <p:nvSpPr>
          <p:cNvPr id="10" name="Rectangle 9"/>
          <p:cNvSpPr/>
          <p:nvPr userDrawn="1"/>
        </p:nvSpPr>
        <p:spPr>
          <a:xfrm>
            <a:off x="1"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26" name="Picture 25"/>
          <p:cNvPicPr>
            <a:picLocks noChangeAspect="1"/>
          </p:cNvPicPr>
          <p:nvPr userDrawn="1"/>
        </p:nvPicPr>
        <p:blipFill rotWithShape="1">
          <a:blip r:embed="rId2" cstate="email">
            <a:alphaModFix amt="37000"/>
            <a:extLst>
              <a:ext uri="{28A0092B-C50C-407E-A947-70E740481C1C}">
                <a14:useLocalDpi xmlns:a14="http://schemas.microsoft.com/office/drawing/2010/main"/>
              </a:ext>
            </a:extLst>
          </a:blip>
          <a:srcRect/>
          <a:stretch/>
        </p:blipFill>
        <p:spPr>
          <a:xfrm>
            <a:off x="-1" y="-1"/>
            <a:ext cx="7565572" cy="3964403"/>
          </a:xfrm>
          <a:prstGeom prst="rect">
            <a:avLst/>
          </a:prstGeom>
        </p:spPr>
      </p:pic>
      <p:sp>
        <p:nvSpPr>
          <p:cNvPr id="13" name="Rectangle 12"/>
          <p:cNvSpPr/>
          <p:nvPr userDrawn="1"/>
        </p:nvSpPr>
        <p:spPr>
          <a:xfrm>
            <a:off x="1" y="1228439"/>
            <a:ext cx="12192000" cy="1690255"/>
          </a:xfrm>
          <a:prstGeom prst="rect">
            <a:avLst/>
          </a:prstGeom>
          <a:solidFill>
            <a:schemeClr val="bg2">
              <a:lumMod val="1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userDrawn="1"/>
        </p:nvSpPr>
        <p:spPr>
          <a:xfrm>
            <a:off x="7565572" y="0"/>
            <a:ext cx="2623459" cy="6858000"/>
          </a:xfrm>
          <a:prstGeom prst="rect">
            <a:avLst/>
          </a:prstGeom>
          <a:solidFill>
            <a:schemeClr val="accent6">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800" dirty="0"/>
          </a:p>
        </p:txBody>
      </p:sp>
      <p:sp>
        <p:nvSpPr>
          <p:cNvPr id="2" name="Title 1"/>
          <p:cNvSpPr>
            <a:spLocks noGrp="1"/>
          </p:cNvSpPr>
          <p:nvPr>
            <p:ph type="ctrTitle" hasCustomPrompt="1"/>
          </p:nvPr>
        </p:nvSpPr>
        <p:spPr>
          <a:xfrm>
            <a:off x="687681" y="1228439"/>
            <a:ext cx="6190211" cy="1690255"/>
          </a:xfrm>
        </p:spPr>
        <p:txBody>
          <a:bodyPr anchor="ctr">
            <a:normAutofit/>
          </a:bodyPr>
          <a:lstStyle>
            <a:lvl1pPr algn="l">
              <a:lnSpc>
                <a:spcPts val="3700"/>
              </a:lnSpc>
              <a:defRPr sz="3600" spc="31" baseline="0">
                <a:solidFill>
                  <a:schemeClr val="bg1"/>
                </a:solidFill>
                <a:latin typeface="Gill Sans MT" charset="0"/>
                <a:ea typeface="Gill Sans MT" charset="0"/>
                <a:cs typeface="Gill Sans MT" charset="0"/>
              </a:defRPr>
            </a:lvl1pPr>
          </a:lstStyle>
          <a:p>
            <a:r>
              <a:rPr lang="en-US" dirty="0"/>
              <a:t>CLICK TO EDIT MASTER TITLE STYLE</a:t>
            </a:r>
          </a:p>
        </p:txBody>
      </p:sp>
      <p:sp>
        <p:nvSpPr>
          <p:cNvPr id="3" name="Subtitle 2"/>
          <p:cNvSpPr>
            <a:spLocks noGrp="1"/>
          </p:cNvSpPr>
          <p:nvPr>
            <p:ph type="subTitle" idx="1" hasCustomPrompt="1"/>
          </p:nvPr>
        </p:nvSpPr>
        <p:spPr>
          <a:xfrm>
            <a:off x="700412" y="5306898"/>
            <a:ext cx="6261331" cy="353125"/>
          </a:xfrm>
        </p:spPr>
        <p:txBody>
          <a:bodyPr lIns="91440" rIns="91440">
            <a:normAutofit/>
          </a:bodyPr>
          <a:lstStyle>
            <a:lvl1pPr marL="0" indent="0" algn="l">
              <a:buNone/>
              <a:defRPr sz="1800" cap="none" spc="200" baseline="0">
                <a:solidFill>
                  <a:schemeClr val="bg1"/>
                </a:solidFill>
                <a:latin typeface="Garamond" charset="0"/>
                <a:ea typeface="Garamond" charset="0"/>
                <a:cs typeface="Garamond" charset="0"/>
              </a:defRPr>
            </a:lvl1pPr>
            <a:lvl2pPr marL="457178" indent="0" algn="ctr">
              <a:buNone/>
              <a:defRPr sz="2400"/>
            </a:lvl2pPr>
            <a:lvl3pPr marL="914354" indent="0" algn="ctr">
              <a:buNone/>
              <a:defRPr sz="2400"/>
            </a:lvl3pPr>
            <a:lvl4pPr marL="1371532" indent="0" algn="ctr">
              <a:buNone/>
              <a:defRPr sz="2000"/>
            </a:lvl4pPr>
            <a:lvl5pPr marL="1828709" indent="0" algn="ctr">
              <a:buNone/>
              <a:defRPr sz="2000"/>
            </a:lvl5pPr>
            <a:lvl6pPr marL="2285886" indent="0" algn="ctr">
              <a:buNone/>
              <a:defRPr sz="2000"/>
            </a:lvl6pPr>
            <a:lvl7pPr marL="2743062" indent="0" algn="ctr">
              <a:buNone/>
              <a:defRPr sz="2000"/>
            </a:lvl7pPr>
            <a:lvl8pPr marL="3200240" indent="0" algn="ctr">
              <a:buNone/>
              <a:defRPr sz="2000"/>
            </a:lvl8pPr>
            <a:lvl9pPr marL="3657418" indent="0" algn="ctr">
              <a:buNone/>
              <a:defRPr sz="2000"/>
            </a:lvl9pPr>
          </a:lstStyle>
          <a:p>
            <a:r>
              <a:rPr lang="en-US" dirty="0"/>
              <a:t>Click to edit master subtitle style</a:t>
            </a:r>
          </a:p>
        </p:txBody>
      </p:sp>
      <p:sp>
        <p:nvSpPr>
          <p:cNvPr id="4" name="Date Placeholder 3"/>
          <p:cNvSpPr>
            <a:spLocks noGrp="1"/>
          </p:cNvSpPr>
          <p:nvPr>
            <p:ph type="dt" sz="half" idx="10"/>
          </p:nvPr>
        </p:nvSpPr>
        <p:spPr>
          <a:xfrm>
            <a:off x="64951" y="6488664"/>
            <a:ext cx="724296" cy="365125"/>
          </a:xfrm>
        </p:spPr>
        <p:txBody>
          <a:bodyPr/>
          <a:lstStyle/>
          <a:p>
            <a:fld id="{BD401753-24C1-CD4E-BD1A-E1FE126B76E2}" type="datetime1">
              <a:rPr lang="en-US" smtClean="0"/>
              <a:t>4/8/2019</a:t>
            </a:fld>
            <a:endParaRPr lang="en-US" dirty="0"/>
          </a:p>
        </p:txBody>
      </p:sp>
      <p:sp>
        <p:nvSpPr>
          <p:cNvPr id="5" name="Footer Placeholder 4"/>
          <p:cNvSpPr>
            <a:spLocks noGrp="1"/>
          </p:cNvSpPr>
          <p:nvPr>
            <p:ph type="ftr" sz="quarter" idx="11"/>
          </p:nvPr>
        </p:nvSpPr>
        <p:spPr>
          <a:xfrm>
            <a:off x="7565572" y="6488664"/>
            <a:ext cx="2623459" cy="365125"/>
          </a:xfrm>
        </p:spPr>
        <p:txBody>
          <a:bodyPr/>
          <a:lstStyle/>
          <a:p>
            <a:endParaRPr lang="en-US" dirty="0"/>
          </a:p>
        </p:txBody>
      </p:sp>
      <p:sp>
        <p:nvSpPr>
          <p:cNvPr id="6" name="Slide Number Placeholder 5"/>
          <p:cNvSpPr>
            <a:spLocks noGrp="1"/>
          </p:cNvSpPr>
          <p:nvPr>
            <p:ph type="sldNum" sz="quarter" idx="12"/>
          </p:nvPr>
        </p:nvSpPr>
        <p:spPr>
          <a:xfrm>
            <a:off x="-511125" y="6459788"/>
            <a:ext cx="419397" cy="365125"/>
          </a:xfrm>
        </p:spPr>
        <p:txBody>
          <a:bodyPr/>
          <a:lstStyle/>
          <a:p>
            <a:fld id="{4FAB73BC-B049-4115-A692-8D63A059BFB8}" type="slidenum">
              <a:rPr lang="en-US" dirty="0"/>
              <a:t>‹#›</a:t>
            </a:fld>
            <a:endParaRPr lang="en-US" dirty="0"/>
          </a:p>
        </p:txBody>
      </p:sp>
      <p:pic>
        <p:nvPicPr>
          <p:cNvPr id="12" name="Picture 11"/>
          <p:cNvPicPr>
            <a:picLocks noChangeAspect="1"/>
          </p:cNvPicPr>
          <p:nvPr userDrawn="1"/>
        </p:nvPicPr>
        <p:blipFill rotWithShape="1">
          <a:blip r:embed="rId3" cstate="email">
            <a:extLst>
              <a:ext uri="{28A0092B-C50C-407E-A947-70E740481C1C}">
                <a14:useLocalDpi xmlns:a14="http://schemas.microsoft.com/office/drawing/2010/main"/>
              </a:ext>
            </a:extLst>
          </a:blip>
          <a:srcRect t="-4288" r="-3731"/>
          <a:stretch/>
        </p:blipFill>
        <p:spPr>
          <a:xfrm>
            <a:off x="8003737" y="282288"/>
            <a:ext cx="1834523" cy="710418"/>
          </a:xfrm>
          <a:prstGeom prst="rect">
            <a:avLst/>
          </a:prstGeom>
        </p:spPr>
      </p:pic>
      <p:sp>
        <p:nvSpPr>
          <p:cNvPr id="14" name="Rectangle 13"/>
          <p:cNvSpPr/>
          <p:nvPr userDrawn="1"/>
        </p:nvSpPr>
        <p:spPr>
          <a:xfrm>
            <a:off x="1" y="1228439"/>
            <a:ext cx="203131" cy="1690255"/>
          </a:xfrm>
          <a:prstGeom prst="rect">
            <a:avLst/>
          </a:prstGeom>
          <a:solidFill>
            <a:schemeClr val="accent4">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userDrawn="1"/>
        </p:nvSpPr>
        <p:spPr>
          <a:xfrm>
            <a:off x="789245" y="2915627"/>
            <a:ext cx="2037083" cy="905163"/>
          </a:xfrm>
          <a:prstGeom prst="rect">
            <a:avLst/>
          </a:prstGeom>
          <a:blipFill>
            <a:blip r:embed="rId4"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6" name="Rectangle 15"/>
          <p:cNvSpPr/>
          <p:nvPr userDrawn="1"/>
        </p:nvSpPr>
        <p:spPr>
          <a:xfrm>
            <a:off x="2865811" y="2915627"/>
            <a:ext cx="1345972" cy="905163"/>
          </a:xfrm>
          <a:prstGeom prst="rect">
            <a:avLst/>
          </a:prstGeom>
          <a:blipFill>
            <a:blip r:embed="rId5"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7" name="Rectangle 16"/>
          <p:cNvSpPr/>
          <p:nvPr userDrawn="1"/>
        </p:nvSpPr>
        <p:spPr>
          <a:xfrm>
            <a:off x="4251265" y="2915627"/>
            <a:ext cx="3314307" cy="905163"/>
          </a:xfrm>
          <a:prstGeom prst="rect">
            <a:avLst/>
          </a:prstGeom>
          <a:blipFill>
            <a:blip r:embed="rId6"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8" name="Rectangle 17"/>
          <p:cNvSpPr/>
          <p:nvPr userDrawn="1"/>
        </p:nvSpPr>
        <p:spPr>
          <a:xfrm>
            <a:off x="7565572" y="1363919"/>
            <a:ext cx="2623459" cy="1421017"/>
          </a:xfrm>
          <a:prstGeom prst="rect">
            <a:avLst/>
          </a:prstGeom>
          <a:blipFill>
            <a:blip r:embed="rId7"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9" name="TextBox 18"/>
          <p:cNvSpPr txBox="1"/>
          <p:nvPr userDrawn="1"/>
        </p:nvSpPr>
        <p:spPr>
          <a:xfrm>
            <a:off x="700411" y="5010111"/>
            <a:ext cx="2225040" cy="276999"/>
          </a:xfrm>
          <a:prstGeom prst="rect">
            <a:avLst/>
          </a:prstGeom>
          <a:noFill/>
        </p:spPr>
        <p:txBody>
          <a:bodyPr wrap="square" rtlCol="0">
            <a:spAutoFit/>
          </a:bodyPr>
          <a:lstStyle/>
          <a:p>
            <a:r>
              <a:rPr lang="en-US" sz="1200" b="0" i="1" spc="300" dirty="0">
                <a:solidFill>
                  <a:srgbClr val="00ACD9"/>
                </a:solidFill>
                <a:latin typeface="Calibri" charset="0"/>
                <a:ea typeface="Calibri" charset="0"/>
                <a:cs typeface="Calibri" charset="0"/>
              </a:rPr>
              <a:t>PRESENTED BY</a:t>
            </a:r>
          </a:p>
        </p:txBody>
      </p:sp>
      <p:pic>
        <p:nvPicPr>
          <p:cNvPr id="21" name="Picture 20"/>
          <p:cNvPicPr>
            <a:picLocks noChangeAspect="1"/>
          </p:cNvPicPr>
          <p:nvPr userDrawn="1"/>
        </p:nvPicPr>
        <p:blipFill>
          <a:blip r:embed="rId8" cstate="email">
            <a:extLst>
              <a:ext uri="{28A0092B-C50C-407E-A947-70E740481C1C}">
                <a14:useLocalDpi xmlns:a14="http://schemas.microsoft.com/office/drawing/2010/main"/>
              </a:ext>
            </a:extLst>
          </a:blip>
          <a:stretch>
            <a:fillRect/>
          </a:stretch>
        </p:blipFill>
        <p:spPr>
          <a:xfrm>
            <a:off x="11337762" y="5618701"/>
            <a:ext cx="562539" cy="163699"/>
          </a:xfrm>
          <a:prstGeom prst="rect">
            <a:avLst/>
          </a:prstGeom>
        </p:spPr>
      </p:pic>
      <p:pic>
        <p:nvPicPr>
          <p:cNvPr id="22" name="Picture 21"/>
          <p:cNvPicPr>
            <a:picLocks noChangeAspect="1"/>
          </p:cNvPicPr>
          <p:nvPr userDrawn="1"/>
        </p:nvPicPr>
        <p:blipFill>
          <a:blip r:embed="rId9" cstate="email">
            <a:extLst>
              <a:ext uri="{28A0092B-C50C-407E-A947-70E740481C1C}">
                <a14:useLocalDpi xmlns:a14="http://schemas.microsoft.com/office/drawing/2010/main"/>
              </a:ext>
            </a:extLst>
          </a:blip>
          <a:stretch>
            <a:fillRect/>
          </a:stretch>
        </p:blipFill>
        <p:spPr>
          <a:xfrm>
            <a:off x="10399371" y="5587028"/>
            <a:ext cx="776320" cy="195373"/>
          </a:xfrm>
          <a:prstGeom prst="rect">
            <a:avLst/>
          </a:prstGeom>
        </p:spPr>
      </p:pic>
      <p:pic>
        <p:nvPicPr>
          <p:cNvPr id="7" name="Picture 6"/>
          <p:cNvPicPr>
            <a:picLocks/>
          </p:cNvPicPr>
          <p:nvPr userDrawn="1"/>
        </p:nvPicPr>
        <p:blipFill>
          <a:blip r:embed="rId10" cstate="email">
            <a:extLst>
              <a:ext uri="{28A0092B-C50C-407E-A947-70E740481C1C}">
                <a14:useLocalDpi xmlns:a14="http://schemas.microsoft.com/office/drawing/2010/main"/>
              </a:ext>
            </a:extLst>
          </a:blip>
          <a:stretch>
            <a:fillRect/>
          </a:stretch>
        </p:blipFill>
        <p:spPr>
          <a:xfrm>
            <a:off x="789245" y="5664160"/>
            <a:ext cx="9399784" cy="36576"/>
          </a:xfrm>
          <a:prstGeom prst="rect">
            <a:avLst/>
          </a:prstGeom>
        </p:spPr>
      </p:pic>
      <p:sp>
        <p:nvSpPr>
          <p:cNvPr id="24" name="TextBox 23"/>
          <p:cNvSpPr txBox="1"/>
          <p:nvPr userDrawn="1"/>
        </p:nvSpPr>
        <p:spPr>
          <a:xfrm>
            <a:off x="10280342" y="5912353"/>
            <a:ext cx="1832472" cy="738664"/>
          </a:xfrm>
          <a:prstGeom prst="rect">
            <a:avLst/>
          </a:prstGeom>
          <a:noFill/>
        </p:spPr>
        <p:txBody>
          <a:bodyPr wrap="square" rtlCol="0">
            <a:spAutoFit/>
          </a:bodyPr>
          <a:lstStyle/>
          <a:p>
            <a:pPr algn="ctr"/>
            <a:r>
              <a:rPr lang="en-US" sz="600" b="0" i="0" kern="1200" dirty="0">
                <a:solidFill>
                  <a:schemeClr val="bg1"/>
                </a:solidFill>
                <a:effectLst/>
                <a:latin typeface="+mn-lt"/>
                <a:ea typeface="+mn-ea"/>
                <a:cs typeface="+mn-cs"/>
              </a:rPr>
              <a:t>Sandia National Laboratories is a </a:t>
            </a:r>
            <a:r>
              <a:rPr lang="en-US" sz="600" b="0" i="0" kern="1200" dirty="0" err="1">
                <a:solidFill>
                  <a:schemeClr val="bg1"/>
                </a:solidFill>
                <a:effectLst/>
                <a:latin typeface="+mn-lt"/>
                <a:ea typeface="+mn-ea"/>
                <a:cs typeface="+mn-cs"/>
              </a:rPr>
              <a:t>multimission</a:t>
            </a:r>
            <a:r>
              <a:rPr lang="en-US" sz="600" b="0" i="0" kern="1200" dirty="0">
                <a:solidFill>
                  <a:schemeClr val="bg1"/>
                </a:solidFill>
                <a:effectLst/>
                <a:latin typeface="+mn-lt"/>
                <a:ea typeface="+mn-ea"/>
                <a:cs typeface="+mn-cs"/>
              </a:rPr>
              <a:t> laboratory managed and operated by National Technology &amp; Engineering Solutions of Sandia, LLC, a wholly owned subsidiary of Honeywell International Inc., for the U.S. Department of Energy’s National Nuclear Security Administration under contract DE-NA0003525.</a:t>
            </a:r>
            <a:endParaRPr lang="en-US" sz="600" dirty="0">
              <a:solidFill>
                <a:schemeClr val="bg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504">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NM Section Title">
    <p:spTree>
      <p:nvGrpSpPr>
        <p:cNvPr id="1" name=""/>
        <p:cNvGrpSpPr/>
        <p:nvPr/>
      </p:nvGrpSpPr>
      <p:grpSpPr>
        <a:xfrm>
          <a:off x="0" y="0"/>
          <a:ext cx="0" cy="0"/>
          <a:chOff x="0" y="0"/>
          <a:chExt cx="0" cy="0"/>
        </a:xfrm>
      </p:grpSpPr>
      <p:sp>
        <p:nvSpPr>
          <p:cNvPr id="10" name="Rectangle 9"/>
          <p:cNvSpPr/>
          <p:nvPr userDrawn="1"/>
        </p:nvSpPr>
        <p:spPr>
          <a:xfrm>
            <a:off x="1"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26" name="Picture 25"/>
          <p:cNvPicPr>
            <a:picLocks noChangeAspect="1"/>
          </p:cNvPicPr>
          <p:nvPr userDrawn="1"/>
        </p:nvPicPr>
        <p:blipFill rotWithShape="1">
          <a:blip r:embed="rId2" cstate="email">
            <a:alphaModFix amt="33000"/>
            <a:extLst>
              <a:ext uri="{28A0092B-C50C-407E-A947-70E740481C1C}">
                <a14:useLocalDpi xmlns:a14="http://schemas.microsoft.com/office/drawing/2010/main"/>
              </a:ext>
            </a:extLst>
          </a:blip>
          <a:srcRect/>
          <a:stretch/>
        </p:blipFill>
        <p:spPr>
          <a:xfrm>
            <a:off x="0" y="-1"/>
            <a:ext cx="12192000" cy="8747085"/>
          </a:xfrm>
          <a:prstGeom prst="rect">
            <a:avLst/>
          </a:prstGeom>
        </p:spPr>
      </p:pic>
      <p:sp>
        <p:nvSpPr>
          <p:cNvPr id="13" name="Rectangle 12"/>
          <p:cNvSpPr/>
          <p:nvPr userDrawn="1"/>
        </p:nvSpPr>
        <p:spPr>
          <a:xfrm>
            <a:off x="1" y="3112607"/>
            <a:ext cx="12192000" cy="1690255"/>
          </a:xfrm>
          <a:prstGeom prst="rect">
            <a:avLst/>
          </a:prstGeom>
          <a:solidFill>
            <a:schemeClr val="bg2">
              <a:lumMod val="1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userDrawn="1"/>
        </p:nvSpPr>
        <p:spPr>
          <a:xfrm>
            <a:off x="3927563" y="0"/>
            <a:ext cx="8264439" cy="6858000"/>
          </a:xfrm>
          <a:prstGeom prst="rect">
            <a:avLst/>
          </a:prstGeom>
          <a:solidFill>
            <a:schemeClr val="accent6">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800" dirty="0"/>
          </a:p>
        </p:txBody>
      </p:sp>
      <p:sp>
        <p:nvSpPr>
          <p:cNvPr id="2" name="Title 1"/>
          <p:cNvSpPr>
            <a:spLocks noGrp="1"/>
          </p:cNvSpPr>
          <p:nvPr>
            <p:ph type="ctrTitle" hasCustomPrompt="1"/>
          </p:nvPr>
        </p:nvSpPr>
        <p:spPr>
          <a:xfrm>
            <a:off x="4130694" y="3112607"/>
            <a:ext cx="6190211" cy="1690255"/>
          </a:xfrm>
        </p:spPr>
        <p:txBody>
          <a:bodyPr anchor="ctr">
            <a:normAutofit/>
          </a:bodyPr>
          <a:lstStyle>
            <a:lvl1pPr algn="l">
              <a:lnSpc>
                <a:spcPts val="3700"/>
              </a:lnSpc>
              <a:defRPr sz="3600" spc="31" baseline="0">
                <a:solidFill>
                  <a:schemeClr val="bg1"/>
                </a:solidFill>
                <a:latin typeface="Gill Sans MT" charset="0"/>
                <a:ea typeface="Gill Sans MT" charset="0"/>
                <a:cs typeface="Gill Sans MT" charset="0"/>
              </a:defRPr>
            </a:lvl1pPr>
          </a:lstStyle>
          <a:p>
            <a:r>
              <a:rPr lang="en-US" dirty="0"/>
              <a:t>CLICK TO EDIT MASTER TITLE STYLE</a:t>
            </a:r>
          </a:p>
        </p:txBody>
      </p:sp>
      <p:sp>
        <p:nvSpPr>
          <p:cNvPr id="3" name="Subtitle 2"/>
          <p:cNvSpPr>
            <a:spLocks noGrp="1"/>
          </p:cNvSpPr>
          <p:nvPr>
            <p:ph type="subTitle" idx="1" hasCustomPrompt="1"/>
          </p:nvPr>
        </p:nvSpPr>
        <p:spPr>
          <a:xfrm>
            <a:off x="4130696" y="5064546"/>
            <a:ext cx="6261331" cy="353125"/>
          </a:xfrm>
        </p:spPr>
        <p:txBody>
          <a:bodyPr lIns="91440" rIns="91440">
            <a:normAutofit/>
          </a:bodyPr>
          <a:lstStyle>
            <a:lvl1pPr marL="0" indent="0" algn="l">
              <a:buNone/>
              <a:defRPr sz="1800" cap="none" spc="200" baseline="0">
                <a:solidFill>
                  <a:schemeClr val="bg1"/>
                </a:solidFill>
                <a:latin typeface="Garamond" charset="0"/>
                <a:ea typeface="Garamond" charset="0"/>
                <a:cs typeface="Garamond" charset="0"/>
              </a:defRPr>
            </a:lvl1pPr>
            <a:lvl2pPr marL="457178" indent="0" algn="ctr">
              <a:buNone/>
              <a:defRPr sz="2400"/>
            </a:lvl2pPr>
            <a:lvl3pPr marL="914354" indent="0" algn="ctr">
              <a:buNone/>
              <a:defRPr sz="2400"/>
            </a:lvl3pPr>
            <a:lvl4pPr marL="1371532" indent="0" algn="ctr">
              <a:buNone/>
              <a:defRPr sz="2000"/>
            </a:lvl4pPr>
            <a:lvl5pPr marL="1828709" indent="0" algn="ctr">
              <a:buNone/>
              <a:defRPr sz="2000"/>
            </a:lvl5pPr>
            <a:lvl6pPr marL="2285886" indent="0" algn="ctr">
              <a:buNone/>
              <a:defRPr sz="2000"/>
            </a:lvl6pPr>
            <a:lvl7pPr marL="2743062" indent="0" algn="ctr">
              <a:buNone/>
              <a:defRPr sz="2000"/>
            </a:lvl7pPr>
            <a:lvl8pPr marL="3200240" indent="0" algn="ctr">
              <a:buNone/>
              <a:defRPr sz="2000"/>
            </a:lvl8pPr>
            <a:lvl9pPr marL="3657418" indent="0" algn="ctr">
              <a:buNone/>
              <a:defRPr sz="2000"/>
            </a:lvl9pPr>
          </a:lstStyle>
          <a:p>
            <a:r>
              <a:rPr lang="en-US" dirty="0"/>
              <a:t>Click to edit master subtitle style</a:t>
            </a:r>
          </a:p>
        </p:txBody>
      </p:sp>
      <p:sp>
        <p:nvSpPr>
          <p:cNvPr id="4" name="Date Placeholder 3"/>
          <p:cNvSpPr>
            <a:spLocks noGrp="1"/>
          </p:cNvSpPr>
          <p:nvPr>
            <p:ph type="dt" sz="half" idx="10"/>
          </p:nvPr>
        </p:nvSpPr>
        <p:spPr>
          <a:xfrm>
            <a:off x="64951" y="6488664"/>
            <a:ext cx="724296" cy="365125"/>
          </a:xfrm>
        </p:spPr>
        <p:txBody>
          <a:bodyPr/>
          <a:lstStyle/>
          <a:p>
            <a:fld id="{B2FB43E7-BE73-1148-A923-0B62E5469575}" type="datetime1">
              <a:rPr lang="en-US" smtClean="0"/>
              <a:t>4/8/2019</a:t>
            </a:fld>
            <a:endParaRPr lang="en-US" dirty="0"/>
          </a:p>
        </p:txBody>
      </p:sp>
      <p:sp>
        <p:nvSpPr>
          <p:cNvPr id="5" name="Footer Placeholder 4"/>
          <p:cNvSpPr>
            <a:spLocks noGrp="1"/>
          </p:cNvSpPr>
          <p:nvPr>
            <p:ph type="ftr" sz="quarter" idx="11"/>
          </p:nvPr>
        </p:nvSpPr>
        <p:spPr>
          <a:xfrm>
            <a:off x="3927565" y="6488664"/>
            <a:ext cx="2623459" cy="365125"/>
          </a:xfrm>
        </p:spPr>
        <p:txBody>
          <a:bodyPr/>
          <a:lstStyle/>
          <a:p>
            <a:endParaRPr lang="en-US" dirty="0"/>
          </a:p>
        </p:txBody>
      </p:sp>
      <p:sp>
        <p:nvSpPr>
          <p:cNvPr id="6" name="Slide Number Placeholder 5"/>
          <p:cNvSpPr>
            <a:spLocks noGrp="1"/>
          </p:cNvSpPr>
          <p:nvPr>
            <p:ph type="sldNum" sz="quarter" idx="12"/>
          </p:nvPr>
        </p:nvSpPr>
        <p:spPr>
          <a:xfrm>
            <a:off x="-511125" y="6459788"/>
            <a:ext cx="419397" cy="365125"/>
          </a:xfrm>
        </p:spPr>
        <p:txBody>
          <a:bodyPr/>
          <a:lstStyle/>
          <a:p>
            <a:fld id="{4FAB73BC-B049-4115-A692-8D63A059BFB8}" type="slidenum">
              <a:rPr lang="en-US" dirty="0"/>
              <a:t>‹#›</a:t>
            </a:fld>
            <a:endParaRPr lang="en-US" dirty="0"/>
          </a:p>
        </p:txBody>
      </p:sp>
      <p:sp>
        <p:nvSpPr>
          <p:cNvPr id="14" name="Rectangle 13"/>
          <p:cNvSpPr/>
          <p:nvPr userDrawn="1"/>
        </p:nvSpPr>
        <p:spPr>
          <a:xfrm>
            <a:off x="1" y="3112607"/>
            <a:ext cx="203131" cy="1690255"/>
          </a:xfrm>
          <a:prstGeom prst="rect">
            <a:avLst/>
          </a:prstGeom>
          <a:solidFill>
            <a:schemeClr val="accent4">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800" dirty="0"/>
          </a:p>
        </p:txBody>
      </p:sp>
      <p:pic>
        <p:nvPicPr>
          <p:cNvPr id="7" name="Picture 6"/>
          <p:cNvPicPr>
            <a:picLocks/>
          </p:cNvPicPr>
          <p:nvPr userDrawn="1"/>
        </p:nvPicPr>
        <p:blipFill>
          <a:blip r:embed="rId3" cstate="email">
            <a:extLst>
              <a:ext uri="{28A0092B-C50C-407E-A947-70E740481C1C}">
                <a14:useLocalDpi xmlns:a14="http://schemas.microsoft.com/office/drawing/2010/main"/>
              </a:ext>
            </a:extLst>
          </a:blip>
          <a:stretch>
            <a:fillRect/>
          </a:stretch>
        </p:blipFill>
        <p:spPr>
          <a:xfrm>
            <a:off x="3927565" y="4893378"/>
            <a:ext cx="8264435" cy="45719"/>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504">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itle" preserve="1">
  <p:cSld name="CA Section Title">
    <p:spTree>
      <p:nvGrpSpPr>
        <p:cNvPr id="1" name=""/>
        <p:cNvGrpSpPr/>
        <p:nvPr/>
      </p:nvGrpSpPr>
      <p:grpSpPr>
        <a:xfrm>
          <a:off x="0" y="0"/>
          <a:ext cx="0" cy="0"/>
          <a:chOff x="0" y="0"/>
          <a:chExt cx="0" cy="0"/>
        </a:xfrm>
      </p:grpSpPr>
      <p:sp>
        <p:nvSpPr>
          <p:cNvPr id="10" name="Rectangle 9"/>
          <p:cNvSpPr/>
          <p:nvPr userDrawn="1"/>
        </p:nvSpPr>
        <p:spPr>
          <a:xfrm>
            <a:off x="1"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26" name="Picture 25"/>
          <p:cNvPicPr>
            <a:picLocks noChangeAspect="1"/>
          </p:cNvPicPr>
          <p:nvPr userDrawn="1"/>
        </p:nvPicPr>
        <p:blipFill rotWithShape="1">
          <a:blip r:embed="rId2" cstate="email">
            <a:alphaModFix amt="42000"/>
            <a:extLst>
              <a:ext uri="{28A0092B-C50C-407E-A947-70E740481C1C}">
                <a14:useLocalDpi xmlns:a14="http://schemas.microsoft.com/office/drawing/2010/main"/>
              </a:ext>
            </a:extLst>
          </a:blip>
          <a:srcRect b="-2122"/>
          <a:stretch/>
        </p:blipFill>
        <p:spPr>
          <a:xfrm>
            <a:off x="0" y="0"/>
            <a:ext cx="12192000" cy="5547360"/>
          </a:xfrm>
          <a:prstGeom prst="rect">
            <a:avLst/>
          </a:prstGeom>
        </p:spPr>
      </p:pic>
      <p:sp>
        <p:nvSpPr>
          <p:cNvPr id="13" name="Rectangle 12"/>
          <p:cNvSpPr/>
          <p:nvPr userDrawn="1"/>
        </p:nvSpPr>
        <p:spPr>
          <a:xfrm>
            <a:off x="1" y="3112607"/>
            <a:ext cx="12192000" cy="1690255"/>
          </a:xfrm>
          <a:prstGeom prst="rect">
            <a:avLst/>
          </a:prstGeom>
          <a:solidFill>
            <a:schemeClr val="bg2">
              <a:lumMod val="1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userDrawn="1"/>
        </p:nvSpPr>
        <p:spPr>
          <a:xfrm>
            <a:off x="3927563" y="0"/>
            <a:ext cx="8264439" cy="6858000"/>
          </a:xfrm>
          <a:prstGeom prst="rect">
            <a:avLst/>
          </a:prstGeom>
          <a:solidFill>
            <a:schemeClr val="accent6">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800" dirty="0"/>
          </a:p>
        </p:txBody>
      </p:sp>
      <p:sp>
        <p:nvSpPr>
          <p:cNvPr id="2" name="Title 1"/>
          <p:cNvSpPr>
            <a:spLocks noGrp="1"/>
          </p:cNvSpPr>
          <p:nvPr>
            <p:ph type="ctrTitle" hasCustomPrompt="1"/>
          </p:nvPr>
        </p:nvSpPr>
        <p:spPr>
          <a:xfrm>
            <a:off x="4130694" y="3112607"/>
            <a:ext cx="6190211" cy="1690255"/>
          </a:xfrm>
        </p:spPr>
        <p:txBody>
          <a:bodyPr anchor="ctr">
            <a:normAutofit/>
          </a:bodyPr>
          <a:lstStyle>
            <a:lvl1pPr algn="l">
              <a:lnSpc>
                <a:spcPts val="3700"/>
              </a:lnSpc>
              <a:defRPr sz="3600" spc="31" baseline="0">
                <a:solidFill>
                  <a:schemeClr val="bg1"/>
                </a:solidFill>
                <a:latin typeface="Gill Sans MT" charset="0"/>
                <a:ea typeface="Gill Sans MT" charset="0"/>
                <a:cs typeface="Gill Sans MT" charset="0"/>
              </a:defRPr>
            </a:lvl1pPr>
          </a:lstStyle>
          <a:p>
            <a:r>
              <a:rPr lang="en-US" dirty="0"/>
              <a:t>CLICK TO EDIT MASTER TITLE STYLE</a:t>
            </a:r>
          </a:p>
        </p:txBody>
      </p:sp>
      <p:sp>
        <p:nvSpPr>
          <p:cNvPr id="3" name="Subtitle 2"/>
          <p:cNvSpPr>
            <a:spLocks noGrp="1"/>
          </p:cNvSpPr>
          <p:nvPr>
            <p:ph type="subTitle" idx="1" hasCustomPrompt="1"/>
          </p:nvPr>
        </p:nvSpPr>
        <p:spPr>
          <a:xfrm>
            <a:off x="4130696" y="5064546"/>
            <a:ext cx="6261331" cy="353125"/>
          </a:xfrm>
        </p:spPr>
        <p:txBody>
          <a:bodyPr lIns="91440" rIns="91440">
            <a:normAutofit/>
          </a:bodyPr>
          <a:lstStyle>
            <a:lvl1pPr marL="0" indent="0" algn="l">
              <a:buNone/>
              <a:defRPr sz="1800" cap="none" spc="200" baseline="0">
                <a:solidFill>
                  <a:schemeClr val="bg1"/>
                </a:solidFill>
                <a:latin typeface="Garamond" charset="0"/>
                <a:ea typeface="Garamond" charset="0"/>
                <a:cs typeface="Garamond" charset="0"/>
              </a:defRPr>
            </a:lvl1pPr>
            <a:lvl2pPr marL="457178" indent="0" algn="ctr">
              <a:buNone/>
              <a:defRPr sz="2400"/>
            </a:lvl2pPr>
            <a:lvl3pPr marL="914354" indent="0" algn="ctr">
              <a:buNone/>
              <a:defRPr sz="2400"/>
            </a:lvl3pPr>
            <a:lvl4pPr marL="1371532" indent="0" algn="ctr">
              <a:buNone/>
              <a:defRPr sz="2000"/>
            </a:lvl4pPr>
            <a:lvl5pPr marL="1828709" indent="0" algn="ctr">
              <a:buNone/>
              <a:defRPr sz="2000"/>
            </a:lvl5pPr>
            <a:lvl6pPr marL="2285886" indent="0" algn="ctr">
              <a:buNone/>
              <a:defRPr sz="2000"/>
            </a:lvl6pPr>
            <a:lvl7pPr marL="2743062" indent="0" algn="ctr">
              <a:buNone/>
              <a:defRPr sz="2000"/>
            </a:lvl7pPr>
            <a:lvl8pPr marL="3200240" indent="0" algn="ctr">
              <a:buNone/>
              <a:defRPr sz="2000"/>
            </a:lvl8pPr>
            <a:lvl9pPr marL="3657418" indent="0" algn="ctr">
              <a:buNone/>
              <a:defRPr sz="2000"/>
            </a:lvl9pPr>
          </a:lstStyle>
          <a:p>
            <a:r>
              <a:rPr lang="en-US" dirty="0"/>
              <a:t>Click to edit master subtitle style</a:t>
            </a:r>
          </a:p>
        </p:txBody>
      </p:sp>
      <p:sp>
        <p:nvSpPr>
          <p:cNvPr id="4" name="Date Placeholder 3"/>
          <p:cNvSpPr>
            <a:spLocks noGrp="1"/>
          </p:cNvSpPr>
          <p:nvPr>
            <p:ph type="dt" sz="half" idx="10"/>
          </p:nvPr>
        </p:nvSpPr>
        <p:spPr>
          <a:xfrm>
            <a:off x="64951" y="6488664"/>
            <a:ext cx="724296" cy="365125"/>
          </a:xfrm>
        </p:spPr>
        <p:txBody>
          <a:bodyPr/>
          <a:lstStyle/>
          <a:p>
            <a:fld id="{B2FB43E7-BE73-1148-A923-0B62E5469575}" type="datetime1">
              <a:rPr lang="en-US" smtClean="0"/>
              <a:t>4/8/2019</a:t>
            </a:fld>
            <a:endParaRPr lang="en-US" dirty="0"/>
          </a:p>
        </p:txBody>
      </p:sp>
      <p:sp>
        <p:nvSpPr>
          <p:cNvPr id="5" name="Footer Placeholder 4"/>
          <p:cNvSpPr>
            <a:spLocks noGrp="1"/>
          </p:cNvSpPr>
          <p:nvPr>
            <p:ph type="ftr" sz="quarter" idx="11"/>
          </p:nvPr>
        </p:nvSpPr>
        <p:spPr>
          <a:xfrm>
            <a:off x="3927565" y="6488664"/>
            <a:ext cx="2623459" cy="365125"/>
          </a:xfrm>
        </p:spPr>
        <p:txBody>
          <a:bodyPr/>
          <a:lstStyle/>
          <a:p>
            <a:endParaRPr lang="en-US" dirty="0"/>
          </a:p>
        </p:txBody>
      </p:sp>
      <p:sp>
        <p:nvSpPr>
          <p:cNvPr id="6" name="Slide Number Placeholder 5"/>
          <p:cNvSpPr>
            <a:spLocks noGrp="1"/>
          </p:cNvSpPr>
          <p:nvPr>
            <p:ph type="sldNum" sz="quarter" idx="12"/>
          </p:nvPr>
        </p:nvSpPr>
        <p:spPr>
          <a:xfrm>
            <a:off x="-511125" y="6459788"/>
            <a:ext cx="419397" cy="365125"/>
          </a:xfrm>
        </p:spPr>
        <p:txBody>
          <a:bodyPr/>
          <a:lstStyle/>
          <a:p>
            <a:fld id="{4FAB73BC-B049-4115-A692-8D63A059BFB8}" type="slidenum">
              <a:rPr lang="en-US" dirty="0"/>
              <a:t>‹#›</a:t>
            </a:fld>
            <a:endParaRPr lang="en-US" dirty="0"/>
          </a:p>
        </p:txBody>
      </p:sp>
      <p:sp>
        <p:nvSpPr>
          <p:cNvPr id="14" name="Rectangle 13"/>
          <p:cNvSpPr/>
          <p:nvPr userDrawn="1"/>
        </p:nvSpPr>
        <p:spPr>
          <a:xfrm>
            <a:off x="1" y="3112607"/>
            <a:ext cx="203131" cy="1690255"/>
          </a:xfrm>
          <a:prstGeom prst="rect">
            <a:avLst/>
          </a:prstGeom>
          <a:solidFill>
            <a:schemeClr val="accent4">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800" dirty="0"/>
          </a:p>
        </p:txBody>
      </p:sp>
      <p:pic>
        <p:nvPicPr>
          <p:cNvPr id="7" name="Picture 6"/>
          <p:cNvPicPr>
            <a:picLocks/>
          </p:cNvPicPr>
          <p:nvPr userDrawn="1"/>
        </p:nvPicPr>
        <p:blipFill>
          <a:blip r:embed="rId3" cstate="email">
            <a:extLst>
              <a:ext uri="{28A0092B-C50C-407E-A947-70E740481C1C}">
                <a14:useLocalDpi xmlns:a14="http://schemas.microsoft.com/office/drawing/2010/main"/>
              </a:ext>
            </a:extLst>
          </a:blip>
          <a:stretch>
            <a:fillRect/>
          </a:stretch>
        </p:blipFill>
        <p:spPr>
          <a:xfrm>
            <a:off x="3927565" y="4893378"/>
            <a:ext cx="8264435" cy="45719"/>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504">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marL="0">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9BE40A0-BA3A-E44B-A6F9-7A1F916D77D1}" type="datetime1">
              <a:rPr lang="en-US" smtClean="0"/>
              <a:t>4/8/2019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113E31D-E2AB-40D1-8B51-AFA5AFEF393A}"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B0D5E2EC-3A15-B94B-9602-395D7423BE9F}" type="datetime1">
              <a:rPr lang="en-US" smtClean="0"/>
              <a:t>4/8/2019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57BE153A-A236-9B4D-A0F1-DA988CDD6E09}" type="datetime1">
              <a:rPr lang="en-US" smtClean="0"/>
              <a:t>4/8/2019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573022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NM White Title Slide">
    <p:bg>
      <p:bgPr>
        <a:solidFill>
          <a:schemeClr val="bg1"/>
        </a:solidFill>
        <a:effectLst/>
      </p:bgPr>
    </p:bg>
    <p:spTree>
      <p:nvGrpSpPr>
        <p:cNvPr id="1" name=""/>
        <p:cNvGrpSpPr/>
        <p:nvPr/>
      </p:nvGrpSpPr>
      <p:grpSpPr>
        <a:xfrm>
          <a:off x="0" y="0"/>
          <a:ext cx="0" cy="0"/>
          <a:chOff x="0" y="0"/>
          <a:chExt cx="0" cy="0"/>
        </a:xfrm>
      </p:grpSpPr>
      <p:sp>
        <p:nvSpPr>
          <p:cNvPr id="12" name="Rectangle 11"/>
          <p:cNvSpPr/>
          <p:nvPr userDrawn="1"/>
        </p:nvSpPr>
        <p:spPr>
          <a:xfrm>
            <a:off x="1" y="1228439"/>
            <a:ext cx="12192000" cy="1690255"/>
          </a:xfrm>
          <a:prstGeom prst="rect">
            <a:avLst/>
          </a:prstGeom>
          <a:solidFill>
            <a:schemeClr val="tx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31" name="Picture 30"/>
          <p:cNvPicPr>
            <a:picLocks noChangeAspect="1"/>
          </p:cNvPicPr>
          <p:nvPr userDrawn="1"/>
        </p:nvPicPr>
        <p:blipFill rotWithShape="1">
          <a:blip r:embed="rId2" cstate="email">
            <a:alphaModFix amt="34000"/>
            <a:extLst>
              <a:ext uri="{28A0092B-C50C-407E-A947-70E740481C1C}">
                <a14:useLocalDpi xmlns:a14="http://schemas.microsoft.com/office/drawing/2010/main"/>
              </a:ext>
            </a:extLst>
          </a:blip>
          <a:srcRect/>
          <a:stretch/>
        </p:blipFill>
        <p:spPr>
          <a:xfrm>
            <a:off x="7565572" y="2915624"/>
            <a:ext cx="4626429" cy="4782754"/>
          </a:xfrm>
          <a:prstGeom prst="rect">
            <a:avLst/>
          </a:prstGeom>
        </p:spPr>
      </p:pic>
      <p:sp>
        <p:nvSpPr>
          <p:cNvPr id="11" name="Rectangle 10"/>
          <p:cNvSpPr/>
          <p:nvPr userDrawn="1"/>
        </p:nvSpPr>
        <p:spPr>
          <a:xfrm>
            <a:off x="7565572" y="0"/>
            <a:ext cx="2623459" cy="6858000"/>
          </a:xfrm>
          <a:prstGeom prst="rect">
            <a:avLst/>
          </a:prstGeom>
          <a:solidFill>
            <a:srgbClr val="00ACD9">
              <a:alpha val="58000"/>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Title 1"/>
          <p:cNvSpPr>
            <a:spLocks noGrp="1"/>
          </p:cNvSpPr>
          <p:nvPr>
            <p:ph type="ctrTitle" hasCustomPrompt="1"/>
          </p:nvPr>
        </p:nvSpPr>
        <p:spPr>
          <a:xfrm>
            <a:off x="687681" y="1228439"/>
            <a:ext cx="6190211" cy="1690255"/>
          </a:xfrm>
        </p:spPr>
        <p:txBody>
          <a:bodyPr anchor="ctr">
            <a:normAutofit/>
          </a:bodyPr>
          <a:lstStyle>
            <a:lvl1pPr algn="l">
              <a:lnSpc>
                <a:spcPts val="3700"/>
              </a:lnSpc>
              <a:defRPr sz="3600" spc="31" baseline="0">
                <a:solidFill>
                  <a:schemeClr val="bg1"/>
                </a:solidFill>
              </a:defRPr>
            </a:lvl1pPr>
          </a:lstStyle>
          <a:p>
            <a:r>
              <a:rPr lang="en-US" dirty="0"/>
              <a:t>CLICK TO EDIT MASTER TITLE STYLE</a:t>
            </a:r>
          </a:p>
        </p:txBody>
      </p:sp>
      <p:sp>
        <p:nvSpPr>
          <p:cNvPr id="14" name="Subtitle 2"/>
          <p:cNvSpPr>
            <a:spLocks noGrp="1"/>
          </p:cNvSpPr>
          <p:nvPr>
            <p:ph type="subTitle" idx="1" hasCustomPrompt="1"/>
          </p:nvPr>
        </p:nvSpPr>
        <p:spPr>
          <a:xfrm>
            <a:off x="700412" y="5306898"/>
            <a:ext cx="6261331" cy="353125"/>
          </a:xfrm>
        </p:spPr>
        <p:txBody>
          <a:bodyPr lIns="91440" rIns="91440">
            <a:normAutofit/>
          </a:bodyPr>
          <a:lstStyle>
            <a:lvl1pPr marL="0" indent="0" algn="l">
              <a:buNone/>
              <a:defRPr sz="1800" cap="none" spc="200" baseline="0">
                <a:solidFill>
                  <a:schemeClr val="tx1"/>
                </a:solidFill>
                <a:latin typeface="Garamond" charset="0"/>
                <a:ea typeface="Garamond" charset="0"/>
                <a:cs typeface="Garamond" charset="0"/>
              </a:defRPr>
            </a:lvl1pPr>
            <a:lvl2pPr marL="457178" indent="0" algn="ctr">
              <a:buNone/>
              <a:defRPr sz="2400"/>
            </a:lvl2pPr>
            <a:lvl3pPr marL="914354" indent="0" algn="ctr">
              <a:buNone/>
              <a:defRPr sz="2400"/>
            </a:lvl3pPr>
            <a:lvl4pPr marL="1371532" indent="0" algn="ctr">
              <a:buNone/>
              <a:defRPr sz="2000"/>
            </a:lvl4pPr>
            <a:lvl5pPr marL="1828709" indent="0" algn="ctr">
              <a:buNone/>
              <a:defRPr sz="2000"/>
            </a:lvl5pPr>
            <a:lvl6pPr marL="2285886" indent="0" algn="ctr">
              <a:buNone/>
              <a:defRPr sz="2000"/>
            </a:lvl6pPr>
            <a:lvl7pPr marL="2743062" indent="0" algn="ctr">
              <a:buNone/>
              <a:defRPr sz="2000"/>
            </a:lvl7pPr>
            <a:lvl8pPr marL="3200240" indent="0" algn="ctr">
              <a:buNone/>
              <a:defRPr sz="2000"/>
            </a:lvl8pPr>
            <a:lvl9pPr marL="3657418" indent="0" algn="ctr">
              <a:buNone/>
              <a:defRPr sz="2000"/>
            </a:lvl9pPr>
          </a:lstStyle>
          <a:p>
            <a:r>
              <a:rPr lang="en-US" dirty="0"/>
              <a:t>Click to edit master subtitle style</a:t>
            </a:r>
          </a:p>
        </p:txBody>
      </p:sp>
      <p:sp>
        <p:nvSpPr>
          <p:cNvPr id="15" name="Date Placeholder 3"/>
          <p:cNvSpPr>
            <a:spLocks noGrp="1"/>
          </p:cNvSpPr>
          <p:nvPr>
            <p:ph type="dt" sz="half" idx="10"/>
          </p:nvPr>
        </p:nvSpPr>
        <p:spPr>
          <a:xfrm>
            <a:off x="64951" y="6459789"/>
            <a:ext cx="724296" cy="365125"/>
          </a:xfrm>
        </p:spPr>
        <p:txBody>
          <a:bodyPr/>
          <a:lstStyle>
            <a:lvl1pPr>
              <a:defRPr>
                <a:solidFill>
                  <a:schemeClr val="bg1">
                    <a:lumMod val="50000"/>
                  </a:schemeClr>
                </a:solidFill>
              </a:defRPr>
            </a:lvl1pPr>
          </a:lstStyle>
          <a:p>
            <a:fld id="{9BB4F62A-F143-0E44-AD26-04E6D9F03BB4}" type="datetime1">
              <a:rPr lang="en-US" smtClean="0"/>
              <a:t>4/8/2019</a:t>
            </a:fld>
            <a:endParaRPr lang="en-US" dirty="0"/>
          </a:p>
        </p:txBody>
      </p:sp>
      <p:sp>
        <p:nvSpPr>
          <p:cNvPr id="16" name="Footer Placeholder 4"/>
          <p:cNvSpPr>
            <a:spLocks noGrp="1"/>
          </p:cNvSpPr>
          <p:nvPr>
            <p:ph type="ftr" sz="quarter" idx="11"/>
          </p:nvPr>
        </p:nvSpPr>
        <p:spPr>
          <a:xfrm>
            <a:off x="7565572" y="6459789"/>
            <a:ext cx="2623459" cy="365125"/>
          </a:xfrm>
        </p:spPr>
        <p:txBody>
          <a:bodyPr/>
          <a:lstStyle/>
          <a:p>
            <a:endParaRPr lang="en-US" dirty="0"/>
          </a:p>
        </p:txBody>
      </p:sp>
      <p:pic>
        <p:nvPicPr>
          <p:cNvPr id="18" name="Picture 17"/>
          <p:cNvPicPr>
            <a:picLocks noChangeAspect="1"/>
          </p:cNvPicPr>
          <p:nvPr userDrawn="1"/>
        </p:nvPicPr>
        <p:blipFill rotWithShape="1">
          <a:blip r:embed="rId3" cstate="email">
            <a:extLst>
              <a:ext uri="{28A0092B-C50C-407E-A947-70E740481C1C}">
                <a14:useLocalDpi xmlns:a14="http://schemas.microsoft.com/office/drawing/2010/main"/>
              </a:ext>
            </a:extLst>
          </a:blip>
          <a:srcRect t="-4288" r="-3731"/>
          <a:stretch/>
        </p:blipFill>
        <p:spPr>
          <a:xfrm>
            <a:off x="8003737" y="282288"/>
            <a:ext cx="1834523" cy="710418"/>
          </a:xfrm>
          <a:prstGeom prst="rect">
            <a:avLst/>
          </a:prstGeom>
        </p:spPr>
      </p:pic>
      <p:sp>
        <p:nvSpPr>
          <p:cNvPr id="19" name="Rectangle 18"/>
          <p:cNvSpPr/>
          <p:nvPr userDrawn="1"/>
        </p:nvSpPr>
        <p:spPr>
          <a:xfrm>
            <a:off x="1" y="1228439"/>
            <a:ext cx="203131" cy="1690255"/>
          </a:xfrm>
          <a:prstGeom prst="rect">
            <a:avLst/>
          </a:prstGeom>
          <a:solidFill>
            <a:schemeClr val="accent4">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Rectangle 19"/>
          <p:cNvSpPr/>
          <p:nvPr userDrawn="1"/>
        </p:nvSpPr>
        <p:spPr>
          <a:xfrm>
            <a:off x="789245" y="2915627"/>
            <a:ext cx="2037083" cy="905163"/>
          </a:xfrm>
          <a:prstGeom prst="rect">
            <a:avLst/>
          </a:prstGeom>
          <a:blipFill>
            <a:blip r:embed="rId4"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1" name="Rectangle 20"/>
          <p:cNvSpPr/>
          <p:nvPr userDrawn="1"/>
        </p:nvSpPr>
        <p:spPr>
          <a:xfrm>
            <a:off x="2865811" y="2915627"/>
            <a:ext cx="1345972" cy="905163"/>
          </a:xfrm>
          <a:prstGeom prst="rect">
            <a:avLst/>
          </a:prstGeom>
          <a:blipFill>
            <a:blip r:embed="rId5"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2" name="Rectangle 21"/>
          <p:cNvSpPr/>
          <p:nvPr userDrawn="1"/>
        </p:nvSpPr>
        <p:spPr>
          <a:xfrm>
            <a:off x="4251265" y="2915627"/>
            <a:ext cx="3314307" cy="905163"/>
          </a:xfrm>
          <a:prstGeom prst="rect">
            <a:avLst/>
          </a:prstGeom>
          <a:blipFill>
            <a:blip r:embed="rId6"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3" name="Rectangle 22"/>
          <p:cNvSpPr/>
          <p:nvPr userDrawn="1"/>
        </p:nvSpPr>
        <p:spPr>
          <a:xfrm>
            <a:off x="7565572" y="1363919"/>
            <a:ext cx="2623459" cy="1421017"/>
          </a:xfrm>
          <a:prstGeom prst="rect">
            <a:avLst/>
          </a:prstGeom>
          <a:blipFill>
            <a:blip r:embed="rId7"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4" name="TextBox 23"/>
          <p:cNvSpPr txBox="1"/>
          <p:nvPr userDrawn="1"/>
        </p:nvSpPr>
        <p:spPr>
          <a:xfrm>
            <a:off x="700411" y="5019736"/>
            <a:ext cx="2225040" cy="276999"/>
          </a:xfrm>
          <a:prstGeom prst="rect">
            <a:avLst/>
          </a:prstGeom>
          <a:noFill/>
        </p:spPr>
        <p:txBody>
          <a:bodyPr wrap="square" rtlCol="0">
            <a:spAutoFit/>
          </a:bodyPr>
          <a:lstStyle/>
          <a:p>
            <a:r>
              <a:rPr lang="en-US" sz="1200" i="1" spc="300" dirty="0">
                <a:solidFill>
                  <a:srgbClr val="00ACD9"/>
                </a:solidFill>
              </a:rPr>
              <a:t>PRESENTED BY</a:t>
            </a:r>
          </a:p>
        </p:txBody>
      </p:sp>
      <p:pic>
        <p:nvPicPr>
          <p:cNvPr id="30" name="Picture 29"/>
          <p:cNvPicPr>
            <a:picLocks/>
          </p:cNvPicPr>
          <p:nvPr userDrawn="1"/>
        </p:nvPicPr>
        <p:blipFill>
          <a:blip r:embed="rId8" cstate="email">
            <a:extLst>
              <a:ext uri="{28A0092B-C50C-407E-A947-70E740481C1C}">
                <a14:useLocalDpi xmlns:a14="http://schemas.microsoft.com/office/drawing/2010/main"/>
              </a:ext>
            </a:extLst>
          </a:blip>
          <a:stretch>
            <a:fillRect/>
          </a:stretch>
        </p:blipFill>
        <p:spPr>
          <a:xfrm>
            <a:off x="789245" y="5673785"/>
            <a:ext cx="9399784" cy="36576"/>
          </a:xfrm>
          <a:prstGeom prst="rect">
            <a:avLst/>
          </a:prstGeom>
        </p:spPr>
      </p:pic>
      <p:pic>
        <p:nvPicPr>
          <p:cNvPr id="25" name="Picture 24"/>
          <p:cNvPicPr>
            <a:picLocks noChangeAspect="1"/>
          </p:cNvPicPr>
          <p:nvPr userDrawn="1"/>
        </p:nvPicPr>
        <p:blipFill>
          <a:blip r:embed="rId9" cstate="email">
            <a:extLst>
              <a:ext uri="{28A0092B-C50C-407E-A947-70E740481C1C}">
                <a14:useLocalDpi xmlns:a14="http://schemas.microsoft.com/office/drawing/2010/main"/>
              </a:ext>
            </a:extLst>
          </a:blip>
          <a:stretch>
            <a:fillRect/>
          </a:stretch>
        </p:blipFill>
        <p:spPr>
          <a:xfrm>
            <a:off x="11336794" y="5626954"/>
            <a:ext cx="564475" cy="163698"/>
          </a:xfrm>
          <a:prstGeom prst="rect">
            <a:avLst/>
          </a:prstGeom>
        </p:spPr>
      </p:pic>
      <p:pic>
        <p:nvPicPr>
          <p:cNvPr id="26" name="Picture 25"/>
          <p:cNvPicPr>
            <a:picLocks noChangeAspect="1"/>
          </p:cNvPicPr>
          <p:nvPr userDrawn="1"/>
        </p:nvPicPr>
        <p:blipFill>
          <a:blip r:embed="rId10" cstate="email">
            <a:extLst>
              <a:ext uri="{28A0092B-C50C-407E-A947-70E740481C1C}">
                <a14:useLocalDpi xmlns:a14="http://schemas.microsoft.com/office/drawing/2010/main"/>
              </a:ext>
            </a:extLst>
          </a:blip>
          <a:stretch>
            <a:fillRect/>
          </a:stretch>
        </p:blipFill>
        <p:spPr>
          <a:xfrm>
            <a:off x="10399371" y="5595527"/>
            <a:ext cx="776320" cy="194889"/>
          </a:xfrm>
          <a:prstGeom prst="rect">
            <a:avLst/>
          </a:prstGeom>
        </p:spPr>
      </p:pic>
      <p:sp>
        <p:nvSpPr>
          <p:cNvPr id="28" name="TextBox 27"/>
          <p:cNvSpPr txBox="1"/>
          <p:nvPr userDrawn="1"/>
        </p:nvSpPr>
        <p:spPr>
          <a:xfrm>
            <a:off x="10280342" y="5912353"/>
            <a:ext cx="1832472" cy="738664"/>
          </a:xfrm>
          <a:prstGeom prst="rect">
            <a:avLst/>
          </a:prstGeom>
          <a:noFill/>
        </p:spPr>
        <p:txBody>
          <a:bodyPr wrap="square" rtlCol="0">
            <a:spAutoFit/>
          </a:bodyPr>
          <a:lstStyle/>
          <a:p>
            <a:pPr algn="ctr"/>
            <a:r>
              <a:rPr lang="en-US" sz="600" b="0" i="0" kern="1200" dirty="0">
                <a:solidFill>
                  <a:schemeClr val="tx1"/>
                </a:solidFill>
                <a:effectLst/>
                <a:latin typeface="+mn-lt"/>
                <a:ea typeface="+mn-ea"/>
                <a:cs typeface="+mn-cs"/>
              </a:rPr>
              <a:t>Sandia National Laboratories is a </a:t>
            </a:r>
            <a:r>
              <a:rPr lang="en-US" sz="600" b="0" i="0" kern="1200" dirty="0" err="1">
                <a:solidFill>
                  <a:schemeClr val="tx1"/>
                </a:solidFill>
                <a:effectLst/>
                <a:latin typeface="+mn-lt"/>
                <a:ea typeface="+mn-ea"/>
                <a:cs typeface="+mn-cs"/>
              </a:rPr>
              <a:t>multimission</a:t>
            </a:r>
            <a:r>
              <a:rPr lang="en-US" sz="600" b="0" i="0" kern="1200" dirty="0">
                <a:solidFill>
                  <a:schemeClr val="tx1"/>
                </a:solidFill>
                <a:effectLst/>
                <a:latin typeface="+mn-lt"/>
                <a:ea typeface="+mn-ea"/>
                <a:cs typeface="+mn-cs"/>
              </a:rPr>
              <a:t> laboratory managed and operated by National Technology &amp; Engineering Solutions of Sandia, LLC, a wholly owned subsidiary of Honeywell International Inc., for the U.S. Department of Energy’s National Nuclear Security Administration under contract DE-NA0003525.</a:t>
            </a:r>
            <a:endParaRPr lang="en-US" sz="600" dirty="0">
              <a:solidFill>
                <a:schemeClr val="tx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1_NM White Title Slide">
    <p:bg>
      <p:bgPr>
        <a:solidFill>
          <a:schemeClr val="bg1"/>
        </a:solidFill>
        <a:effectLst/>
      </p:bgPr>
    </p:bg>
    <p:spTree>
      <p:nvGrpSpPr>
        <p:cNvPr id="1" name=""/>
        <p:cNvGrpSpPr/>
        <p:nvPr/>
      </p:nvGrpSpPr>
      <p:grpSpPr>
        <a:xfrm>
          <a:off x="0" y="0"/>
          <a:ext cx="0" cy="0"/>
          <a:chOff x="0" y="0"/>
          <a:chExt cx="0" cy="0"/>
        </a:xfrm>
      </p:grpSpPr>
      <p:sp>
        <p:nvSpPr>
          <p:cNvPr id="12" name="Rectangle 11"/>
          <p:cNvSpPr/>
          <p:nvPr userDrawn="1"/>
        </p:nvSpPr>
        <p:spPr>
          <a:xfrm>
            <a:off x="1" y="1228439"/>
            <a:ext cx="12192000" cy="1690255"/>
          </a:xfrm>
          <a:prstGeom prst="rect">
            <a:avLst/>
          </a:prstGeom>
          <a:solidFill>
            <a:schemeClr val="tx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31" name="Picture 30"/>
          <p:cNvPicPr>
            <a:picLocks noChangeAspect="1"/>
          </p:cNvPicPr>
          <p:nvPr userDrawn="1"/>
        </p:nvPicPr>
        <p:blipFill rotWithShape="1">
          <a:blip r:embed="rId2" cstate="email">
            <a:alphaModFix amt="32000"/>
            <a:extLst>
              <a:ext uri="{28A0092B-C50C-407E-A947-70E740481C1C}">
                <a14:useLocalDpi xmlns:a14="http://schemas.microsoft.com/office/drawing/2010/main"/>
              </a:ext>
            </a:extLst>
          </a:blip>
          <a:srcRect/>
          <a:stretch/>
        </p:blipFill>
        <p:spPr>
          <a:xfrm>
            <a:off x="7565572" y="2915627"/>
            <a:ext cx="4626429" cy="3084286"/>
          </a:xfrm>
          <a:prstGeom prst="rect">
            <a:avLst/>
          </a:prstGeom>
        </p:spPr>
      </p:pic>
      <p:sp>
        <p:nvSpPr>
          <p:cNvPr id="11" name="Rectangle 10"/>
          <p:cNvSpPr/>
          <p:nvPr userDrawn="1"/>
        </p:nvSpPr>
        <p:spPr>
          <a:xfrm>
            <a:off x="7565572" y="0"/>
            <a:ext cx="2623459" cy="6858000"/>
          </a:xfrm>
          <a:prstGeom prst="rect">
            <a:avLst/>
          </a:prstGeom>
          <a:solidFill>
            <a:srgbClr val="00ACD9">
              <a:alpha val="58000"/>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Title 1"/>
          <p:cNvSpPr>
            <a:spLocks noGrp="1"/>
          </p:cNvSpPr>
          <p:nvPr>
            <p:ph type="ctrTitle" hasCustomPrompt="1"/>
          </p:nvPr>
        </p:nvSpPr>
        <p:spPr>
          <a:xfrm>
            <a:off x="687681" y="1228439"/>
            <a:ext cx="6190211" cy="1690255"/>
          </a:xfrm>
        </p:spPr>
        <p:txBody>
          <a:bodyPr anchor="ctr">
            <a:normAutofit/>
          </a:bodyPr>
          <a:lstStyle>
            <a:lvl1pPr algn="l">
              <a:lnSpc>
                <a:spcPts val="3700"/>
              </a:lnSpc>
              <a:defRPr sz="3600" spc="31" baseline="0">
                <a:solidFill>
                  <a:schemeClr val="bg1"/>
                </a:solidFill>
              </a:defRPr>
            </a:lvl1pPr>
          </a:lstStyle>
          <a:p>
            <a:r>
              <a:rPr lang="en-US" dirty="0"/>
              <a:t>CLICK TO EDIT MASTER TITLE STYLE</a:t>
            </a:r>
          </a:p>
        </p:txBody>
      </p:sp>
      <p:sp>
        <p:nvSpPr>
          <p:cNvPr id="14" name="Subtitle 2"/>
          <p:cNvSpPr>
            <a:spLocks noGrp="1"/>
          </p:cNvSpPr>
          <p:nvPr>
            <p:ph type="subTitle" idx="1" hasCustomPrompt="1"/>
          </p:nvPr>
        </p:nvSpPr>
        <p:spPr>
          <a:xfrm>
            <a:off x="700412" y="5306898"/>
            <a:ext cx="6261331" cy="353125"/>
          </a:xfrm>
        </p:spPr>
        <p:txBody>
          <a:bodyPr lIns="91440" rIns="91440">
            <a:normAutofit/>
          </a:bodyPr>
          <a:lstStyle>
            <a:lvl1pPr marL="0" indent="0" algn="l">
              <a:buNone/>
              <a:defRPr sz="1800" cap="none" spc="200" baseline="0">
                <a:solidFill>
                  <a:schemeClr val="tx1"/>
                </a:solidFill>
                <a:latin typeface="Garamond" charset="0"/>
                <a:ea typeface="Garamond" charset="0"/>
                <a:cs typeface="Garamond" charset="0"/>
              </a:defRPr>
            </a:lvl1pPr>
            <a:lvl2pPr marL="457178" indent="0" algn="ctr">
              <a:buNone/>
              <a:defRPr sz="2400"/>
            </a:lvl2pPr>
            <a:lvl3pPr marL="914354" indent="0" algn="ctr">
              <a:buNone/>
              <a:defRPr sz="2400"/>
            </a:lvl3pPr>
            <a:lvl4pPr marL="1371532" indent="0" algn="ctr">
              <a:buNone/>
              <a:defRPr sz="2000"/>
            </a:lvl4pPr>
            <a:lvl5pPr marL="1828709" indent="0" algn="ctr">
              <a:buNone/>
              <a:defRPr sz="2000"/>
            </a:lvl5pPr>
            <a:lvl6pPr marL="2285886" indent="0" algn="ctr">
              <a:buNone/>
              <a:defRPr sz="2000"/>
            </a:lvl6pPr>
            <a:lvl7pPr marL="2743062" indent="0" algn="ctr">
              <a:buNone/>
              <a:defRPr sz="2000"/>
            </a:lvl7pPr>
            <a:lvl8pPr marL="3200240" indent="0" algn="ctr">
              <a:buNone/>
              <a:defRPr sz="2000"/>
            </a:lvl8pPr>
            <a:lvl9pPr marL="3657418" indent="0" algn="ctr">
              <a:buNone/>
              <a:defRPr sz="2000"/>
            </a:lvl9pPr>
          </a:lstStyle>
          <a:p>
            <a:r>
              <a:rPr lang="en-US" dirty="0"/>
              <a:t>Click to edit master subtitle style</a:t>
            </a:r>
          </a:p>
        </p:txBody>
      </p:sp>
      <p:sp>
        <p:nvSpPr>
          <p:cNvPr id="15" name="Date Placeholder 3"/>
          <p:cNvSpPr>
            <a:spLocks noGrp="1"/>
          </p:cNvSpPr>
          <p:nvPr>
            <p:ph type="dt" sz="half" idx="10"/>
          </p:nvPr>
        </p:nvSpPr>
        <p:spPr>
          <a:xfrm>
            <a:off x="64951" y="6459789"/>
            <a:ext cx="724296" cy="365125"/>
          </a:xfrm>
        </p:spPr>
        <p:txBody>
          <a:bodyPr/>
          <a:lstStyle>
            <a:lvl1pPr>
              <a:defRPr>
                <a:solidFill>
                  <a:schemeClr val="bg1">
                    <a:lumMod val="50000"/>
                  </a:schemeClr>
                </a:solidFill>
              </a:defRPr>
            </a:lvl1pPr>
          </a:lstStyle>
          <a:p>
            <a:fld id="{9BB4F62A-F143-0E44-AD26-04E6D9F03BB4}" type="datetime1">
              <a:rPr lang="en-US" smtClean="0"/>
              <a:t>4/8/2019</a:t>
            </a:fld>
            <a:endParaRPr lang="en-US" dirty="0"/>
          </a:p>
        </p:txBody>
      </p:sp>
      <p:sp>
        <p:nvSpPr>
          <p:cNvPr id="16" name="Footer Placeholder 4"/>
          <p:cNvSpPr>
            <a:spLocks noGrp="1"/>
          </p:cNvSpPr>
          <p:nvPr>
            <p:ph type="ftr" sz="quarter" idx="11"/>
          </p:nvPr>
        </p:nvSpPr>
        <p:spPr>
          <a:xfrm>
            <a:off x="7565572" y="6459789"/>
            <a:ext cx="2623459" cy="365125"/>
          </a:xfrm>
        </p:spPr>
        <p:txBody>
          <a:bodyPr/>
          <a:lstStyle/>
          <a:p>
            <a:endParaRPr lang="en-US" dirty="0"/>
          </a:p>
        </p:txBody>
      </p:sp>
      <p:pic>
        <p:nvPicPr>
          <p:cNvPr id="18" name="Picture 17"/>
          <p:cNvPicPr>
            <a:picLocks noChangeAspect="1"/>
          </p:cNvPicPr>
          <p:nvPr userDrawn="1"/>
        </p:nvPicPr>
        <p:blipFill rotWithShape="1">
          <a:blip r:embed="rId3" cstate="email">
            <a:extLst>
              <a:ext uri="{28A0092B-C50C-407E-A947-70E740481C1C}">
                <a14:useLocalDpi xmlns:a14="http://schemas.microsoft.com/office/drawing/2010/main"/>
              </a:ext>
            </a:extLst>
          </a:blip>
          <a:srcRect t="-4288" r="-3731"/>
          <a:stretch/>
        </p:blipFill>
        <p:spPr>
          <a:xfrm>
            <a:off x="8003737" y="282288"/>
            <a:ext cx="1834523" cy="710418"/>
          </a:xfrm>
          <a:prstGeom prst="rect">
            <a:avLst/>
          </a:prstGeom>
        </p:spPr>
      </p:pic>
      <p:sp>
        <p:nvSpPr>
          <p:cNvPr id="19" name="Rectangle 18"/>
          <p:cNvSpPr/>
          <p:nvPr userDrawn="1"/>
        </p:nvSpPr>
        <p:spPr>
          <a:xfrm>
            <a:off x="1" y="1228439"/>
            <a:ext cx="203131" cy="1690255"/>
          </a:xfrm>
          <a:prstGeom prst="rect">
            <a:avLst/>
          </a:prstGeom>
          <a:solidFill>
            <a:schemeClr val="accent4">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Rectangle 19"/>
          <p:cNvSpPr/>
          <p:nvPr userDrawn="1"/>
        </p:nvSpPr>
        <p:spPr>
          <a:xfrm>
            <a:off x="789245" y="2915627"/>
            <a:ext cx="2037083" cy="905163"/>
          </a:xfrm>
          <a:prstGeom prst="rect">
            <a:avLst/>
          </a:prstGeom>
          <a:blipFill>
            <a:blip r:embed="rId4"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1" name="Rectangle 20"/>
          <p:cNvSpPr/>
          <p:nvPr userDrawn="1"/>
        </p:nvSpPr>
        <p:spPr>
          <a:xfrm>
            <a:off x="2865811" y="2915627"/>
            <a:ext cx="1345972" cy="905163"/>
          </a:xfrm>
          <a:prstGeom prst="rect">
            <a:avLst/>
          </a:prstGeom>
          <a:blipFill>
            <a:blip r:embed="rId5"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2" name="Rectangle 21"/>
          <p:cNvSpPr/>
          <p:nvPr userDrawn="1"/>
        </p:nvSpPr>
        <p:spPr>
          <a:xfrm>
            <a:off x="4251265" y="2915627"/>
            <a:ext cx="3314307" cy="905163"/>
          </a:xfrm>
          <a:prstGeom prst="rect">
            <a:avLst/>
          </a:prstGeom>
          <a:blipFill>
            <a:blip r:embed="rId6"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3" name="Rectangle 22"/>
          <p:cNvSpPr/>
          <p:nvPr userDrawn="1"/>
        </p:nvSpPr>
        <p:spPr>
          <a:xfrm>
            <a:off x="7565572" y="1363919"/>
            <a:ext cx="2623459" cy="1421017"/>
          </a:xfrm>
          <a:prstGeom prst="rect">
            <a:avLst/>
          </a:prstGeom>
          <a:blipFill>
            <a:blip r:embed="rId7"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4" name="TextBox 23"/>
          <p:cNvSpPr txBox="1"/>
          <p:nvPr userDrawn="1"/>
        </p:nvSpPr>
        <p:spPr>
          <a:xfrm>
            <a:off x="700411" y="5019736"/>
            <a:ext cx="2225040" cy="276999"/>
          </a:xfrm>
          <a:prstGeom prst="rect">
            <a:avLst/>
          </a:prstGeom>
          <a:noFill/>
        </p:spPr>
        <p:txBody>
          <a:bodyPr wrap="square" rtlCol="0">
            <a:spAutoFit/>
          </a:bodyPr>
          <a:lstStyle/>
          <a:p>
            <a:r>
              <a:rPr lang="en-US" sz="1200" i="1" spc="300" dirty="0">
                <a:solidFill>
                  <a:srgbClr val="00ACD9"/>
                </a:solidFill>
              </a:rPr>
              <a:t>PRESENTED BY</a:t>
            </a:r>
          </a:p>
        </p:txBody>
      </p:sp>
      <p:pic>
        <p:nvPicPr>
          <p:cNvPr id="30" name="Picture 29"/>
          <p:cNvPicPr>
            <a:picLocks/>
          </p:cNvPicPr>
          <p:nvPr userDrawn="1"/>
        </p:nvPicPr>
        <p:blipFill>
          <a:blip r:embed="rId8" cstate="email">
            <a:extLst>
              <a:ext uri="{28A0092B-C50C-407E-A947-70E740481C1C}">
                <a14:useLocalDpi xmlns:a14="http://schemas.microsoft.com/office/drawing/2010/main"/>
              </a:ext>
            </a:extLst>
          </a:blip>
          <a:stretch>
            <a:fillRect/>
          </a:stretch>
        </p:blipFill>
        <p:spPr>
          <a:xfrm>
            <a:off x="789245" y="5673785"/>
            <a:ext cx="9399784" cy="36576"/>
          </a:xfrm>
          <a:prstGeom prst="rect">
            <a:avLst/>
          </a:prstGeom>
        </p:spPr>
      </p:pic>
      <p:pic>
        <p:nvPicPr>
          <p:cNvPr id="25" name="Picture 24"/>
          <p:cNvPicPr>
            <a:picLocks noChangeAspect="1"/>
          </p:cNvPicPr>
          <p:nvPr userDrawn="1"/>
        </p:nvPicPr>
        <p:blipFill>
          <a:blip r:embed="rId9" cstate="email">
            <a:extLst>
              <a:ext uri="{28A0092B-C50C-407E-A947-70E740481C1C}">
                <a14:useLocalDpi xmlns:a14="http://schemas.microsoft.com/office/drawing/2010/main"/>
              </a:ext>
            </a:extLst>
          </a:blip>
          <a:stretch>
            <a:fillRect/>
          </a:stretch>
        </p:blipFill>
        <p:spPr>
          <a:xfrm>
            <a:off x="11336794" y="5626954"/>
            <a:ext cx="564475" cy="163698"/>
          </a:xfrm>
          <a:prstGeom prst="rect">
            <a:avLst/>
          </a:prstGeom>
        </p:spPr>
      </p:pic>
      <p:pic>
        <p:nvPicPr>
          <p:cNvPr id="26" name="Picture 25"/>
          <p:cNvPicPr>
            <a:picLocks noChangeAspect="1"/>
          </p:cNvPicPr>
          <p:nvPr userDrawn="1"/>
        </p:nvPicPr>
        <p:blipFill>
          <a:blip r:embed="rId10" cstate="email">
            <a:extLst>
              <a:ext uri="{28A0092B-C50C-407E-A947-70E740481C1C}">
                <a14:useLocalDpi xmlns:a14="http://schemas.microsoft.com/office/drawing/2010/main"/>
              </a:ext>
            </a:extLst>
          </a:blip>
          <a:stretch>
            <a:fillRect/>
          </a:stretch>
        </p:blipFill>
        <p:spPr>
          <a:xfrm>
            <a:off x="10399371" y="5595527"/>
            <a:ext cx="776320" cy="194889"/>
          </a:xfrm>
          <a:prstGeom prst="rect">
            <a:avLst/>
          </a:prstGeom>
        </p:spPr>
      </p:pic>
      <p:sp>
        <p:nvSpPr>
          <p:cNvPr id="28" name="TextBox 27"/>
          <p:cNvSpPr txBox="1"/>
          <p:nvPr userDrawn="1"/>
        </p:nvSpPr>
        <p:spPr>
          <a:xfrm>
            <a:off x="10280342" y="5912353"/>
            <a:ext cx="1832472" cy="738664"/>
          </a:xfrm>
          <a:prstGeom prst="rect">
            <a:avLst/>
          </a:prstGeom>
          <a:noFill/>
        </p:spPr>
        <p:txBody>
          <a:bodyPr wrap="square" rtlCol="0">
            <a:spAutoFit/>
          </a:bodyPr>
          <a:lstStyle/>
          <a:p>
            <a:pPr algn="ctr"/>
            <a:r>
              <a:rPr lang="en-US" sz="600" b="0" i="0" kern="1200" dirty="0">
                <a:solidFill>
                  <a:schemeClr val="tx1"/>
                </a:solidFill>
                <a:effectLst/>
                <a:latin typeface="+mn-lt"/>
                <a:ea typeface="+mn-ea"/>
                <a:cs typeface="+mn-cs"/>
              </a:rPr>
              <a:t>Sandia National Laboratories is a </a:t>
            </a:r>
            <a:r>
              <a:rPr lang="en-US" sz="600" b="0" i="0" kern="1200" dirty="0" err="1">
                <a:solidFill>
                  <a:schemeClr val="tx1"/>
                </a:solidFill>
                <a:effectLst/>
                <a:latin typeface="+mn-lt"/>
                <a:ea typeface="+mn-ea"/>
                <a:cs typeface="+mn-cs"/>
              </a:rPr>
              <a:t>multimission</a:t>
            </a:r>
            <a:r>
              <a:rPr lang="en-US" sz="600" b="0" i="0" kern="1200" dirty="0">
                <a:solidFill>
                  <a:schemeClr val="tx1"/>
                </a:solidFill>
                <a:effectLst/>
                <a:latin typeface="+mn-lt"/>
                <a:ea typeface="+mn-ea"/>
                <a:cs typeface="+mn-cs"/>
              </a:rPr>
              <a:t> laboratory managed and operated by National Technology &amp; Engineering Solutions of Sandia, LLC, a wholly owned subsidiary of Honeywell International Inc., for the U.S. Department of Energy’s National Nuclear Security Administration under contract DE-NA0003525.</a:t>
            </a:r>
            <a:endParaRPr lang="en-US" sz="600" dirty="0">
              <a:solidFill>
                <a:schemeClr val="tx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rot="5400000">
            <a:off x="238399" y="310896"/>
            <a:ext cx="685800" cy="64008"/>
          </a:xfrm>
          <a:prstGeom prst="rect">
            <a:avLst/>
          </a:prstGeom>
          <a:solidFill>
            <a:srgbClr val="00ACD9"/>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720648" y="240503"/>
            <a:ext cx="10058400" cy="570225"/>
          </a:xfrm>
          <a:prstGeom prst="rect">
            <a:avLst/>
          </a:prstGeom>
        </p:spPr>
        <p:txBody>
          <a:bodyPr vert="horz" lIns="91440" tIns="45720" rIns="91440" bIns="45720" rtlCol="0" anchor="b">
            <a:noAutofit/>
          </a:bodyPr>
          <a:lstStyle/>
          <a:p>
            <a:r>
              <a:rPr lang="en-US" dirty="0"/>
              <a:t>CLICK TO EDIT MASTER TITLE STYLE</a:t>
            </a:r>
          </a:p>
        </p:txBody>
      </p:sp>
      <p:sp>
        <p:nvSpPr>
          <p:cNvPr id="3" name="Text Placeholder 2"/>
          <p:cNvSpPr>
            <a:spLocks noGrp="1"/>
          </p:cNvSpPr>
          <p:nvPr>
            <p:ph type="body" idx="1"/>
          </p:nvPr>
        </p:nvSpPr>
        <p:spPr>
          <a:xfrm>
            <a:off x="720648" y="1429233"/>
            <a:ext cx="10058400" cy="3433635"/>
          </a:xfrm>
          <a:prstGeom prst="rect">
            <a:avLst/>
          </a:prstGeom>
        </p:spPr>
        <p:txBody>
          <a:bodyPr vert="horz" lIns="0" tIns="45720" rIns="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4951" y="6485916"/>
            <a:ext cx="2472271" cy="365125"/>
          </a:xfrm>
          <a:prstGeom prst="rect">
            <a:avLst/>
          </a:prstGeom>
        </p:spPr>
        <p:txBody>
          <a:bodyPr vert="horz" lIns="91440" tIns="45720" rIns="91440" bIns="45720" rtlCol="0" anchor="ctr"/>
          <a:lstStyle>
            <a:lvl1pPr algn="l">
              <a:defRPr sz="900">
                <a:solidFill>
                  <a:srgbClr val="FFFFFF"/>
                </a:solidFill>
              </a:defRPr>
            </a:lvl1pPr>
          </a:lstStyle>
          <a:p>
            <a:fld id="{E30A8737-9ED8-534E-AB64-824F3EF1F57B}" type="datetime1">
              <a:rPr lang="en-US" smtClean="0"/>
              <a:t>4/8/2019</a:t>
            </a:fld>
            <a:endParaRPr lang="en-US" dirty="0"/>
          </a:p>
        </p:txBody>
      </p:sp>
      <p:sp>
        <p:nvSpPr>
          <p:cNvPr id="5" name="Footer Placeholder 4"/>
          <p:cNvSpPr>
            <a:spLocks noGrp="1"/>
          </p:cNvSpPr>
          <p:nvPr>
            <p:ph type="ftr" sz="quarter" idx="3"/>
          </p:nvPr>
        </p:nvSpPr>
        <p:spPr>
          <a:xfrm>
            <a:off x="3686187" y="6485916"/>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64951" y="445603"/>
            <a:ext cx="419397" cy="365125"/>
          </a:xfrm>
          <a:prstGeom prst="rect">
            <a:avLst/>
          </a:prstGeom>
        </p:spPr>
        <p:txBody>
          <a:bodyPr vert="horz" lIns="91440" tIns="45720" rIns="91440" bIns="45720" rtlCol="0" anchor="ctr"/>
          <a:lstStyle>
            <a:lvl1pPr algn="r">
              <a:defRPr sz="1400">
                <a:solidFill>
                  <a:srgbClr val="FFFFFF"/>
                </a:solidFill>
              </a:defRPr>
            </a:lvl1pPr>
          </a:lstStyle>
          <a:p>
            <a:fld id="{4FAB73BC-B049-4115-A692-8D63A059BFB8}" type="slidenum">
              <a:rPr lang="en-US" smtClean="0"/>
              <a:pPr/>
              <a:t>‹#›</a:t>
            </a:fld>
            <a:endParaRPr lang="en-US" dirty="0"/>
          </a:p>
        </p:txBody>
      </p:sp>
      <p:sp>
        <p:nvSpPr>
          <p:cNvPr id="12" name="Rectangle 11"/>
          <p:cNvSpPr/>
          <p:nvPr userDrawn="1"/>
        </p:nvSpPr>
        <p:spPr>
          <a:xfrm>
            <a:off x="11506200" y="321774"/>
            <a:ext cx="685800" cy="368300"/>
          </a:xfrm>
          <a:prstGeom prst="rect">
            <a:avLst/>
          </a:prstGeom>
          <a:solidFill>
            <a:srgbClr val="00ACD9">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8" name="Picture 7"/>
          <p:cNvPicPr>
            <a:picLocks noChangeAspect="1"/>
          </p:cNvPicPr>
          <p:nvPr userDrawn="1"/>
        </p:nvPicPr>
        <p:blipFill rotWithShape="1">
          <a:blip r:embed="rId16" cstate="email">
            <a:extLst>
              <a:ext uri="{28A0092B-C50C-407E-A947-70E740481C1C}">
                <a14:useLocalDpi xmlns:a14="http://schemas.microsoft.com/office/drawing/2010/main"/>
              </a:ext>
            </a:extLst>
          </a:blip>
          <a:srcRect/>
          <a:stretch/>
        </p:blipFill>
        <p:spPr>
          <a:xfrm>
            <a:off x="11589425" y="380825"/>
            <a:ext cx="259675" cy="251610"/>
          </a:xfrm>
          <a:prstGeom prst="rect">
            <a:avLst/>
          </a:prstGeom>
        </p:spPr>
      </p:pic>
      <p:pic>
        <p:nvPicPr>
          <p:cNvPr id="13" name="Picture 12"/>
          <p:cNvPicPr>
            <a:picLocks/>
          </p:cNvPicPr>
          <p:nvPr userDrawn="1"/>
        </p:nvPicPr>
        <p:blipFill rotWithShape="1">
          <a:blip r:embed="rId17" cstate="email">
            <a:extLst>
              <a:ext uri="{28A0092B-C50C-407E-A947-70E740481C1C}">
                <a14:useLocalDpi xmlns:a14="http://schemas.microsoft.com/office/drawing/2010/main"/>
              </a:ext>
            </a:extLst>
          </a:blip>
          <a:srcRect t="-16865" b="-2"/>
          <a:stretch/>
        </p:blipFill>
        <p:spPr>
          <a:xfrm rot="16200000">
            <a:off x="8725899" y="3391897"/>
            <a:ext cx="6857999" cy="74211"/>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66" r:id="rId2"/>
    <p:sldLayoutId id="2147483664" r:id="rId3"/>
    <p:sldLayoutId id="2147483667" r:id="rId4"/>
    <p:sldLayoutId id="2147483660" r:id="rId5"/>
    <p:sldLayoutId id="2147483654" r:id="rId6"/>
    <p:sldLayoutId id="2147483661" r:id="rId7"/>
    <p:sldLayoutId id="2147483651" r:id="rId8"/>
    <p:sldLayoutId id="2147483668" r:id="rId9"/>
    <p:sldLayoutId id="2147483665" r:id="rId10"/>
    <p:sldLayoutId id="2147483669" r:id="rId11"/>
    <p:sldLayoutId id="2147483655" r:id="rId12"/>
    <p:sldLayoutId id="2147483662" r:id="rId13"/>
    <p:sldLayoutId id="2147483663" r:id="rId1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354" rtl="0" eaLnBrk="1" latinLnBrk="0" hangingPunct="1">
        <a:lnSpc>
          <a:spcPct val="85000"/>
        </a:lnSpc>
        <a:spcBef>
          <a:spcPct val="0"/>
        </a:spcBef>
        <a:buNone/>
        <a:defRPr sz="2400" b="0" i="0" kern="1200" spc="100" baseline="0">
          <a:solidFill>
            <a:schemeClr val="bg1"/>
          </a:solidFill>
          <a:latin typeface="Gill Sans MT" charset="0"/>
          <a:ea typeface="Gill Sans MT" charset="0"/>
          <a:cs typeface="Gill Sans MT" charset="0"/>
        </a:defRPr>
      </a:lvl1pPr>
    </p:titleStyle>
    <p:bodyStyle>
      <a:lvl1pPr marL="91436" indent="-91436" algn="l" defTabSz="914354" rtl="0" eaLnBrk="1" latinLnBrk="0" hangingPunct="1">
        <a:lnSpc>
          <a:spcPct val="90000"/>
        </a:lnSpc>
        <a:spcBef>
          <a:spcPts val="1200"/>
        </a:spcBef>
        <a:spcAft>
          <a:spcPts val="200"/>
        </a:spcAft>
        <a:buClr>
          <a:srgbClr val="00B0F0"/>
        </a:buClr>
        <a:buSzPct val="100000"/>
        <a:buFont typeface="Calibri" panose="020F0502020204030204" pitchFamily="34" charset="0"/>
        <a:buChar char=" "/>
        <a:defRPr sz="2000" kern="1200">
          <a:solidFill>
            <a:schemeClr val="bg1"/>
          </a:solidFill>
          <a:latin typeface="Garamond" charset="0"/>
          <a:ea typeface="Garamond" charset="0"/>
          <a:cs typeface="Garamond" charset="0"/>
        </a:defRPr>
      </a:lvl1pPr>
      <a:lvl2pPr marL="384029" indent="-182870" algn="l" defTabSz="914354" rtl="0" eaLnBrk="1" latinLnBrk="0" hangingPunct="1">
        <a:lnSpc>
          <a:spcPct val="90000"/>
        </a:lnSpc>
        <a:spcBef>
          <a:spcPts val="200"/>
        </a:spcBef>
        <a:spcAft>
          <a:spcPts val="400"/>
        </a:spcAft>
        <a:buClr>
          <a:srgbClr val="00B0F0"/>
        </a:buClr>
        <a:buFont typeface="Calibri" pitchFamily="34" charset="0"/>
        <a:buChar char="◦"/>
        <a:defRPr sz="1800" kern="1200">
          <a:solidFill>
            <a:schemeClr val="bg1"/>
          </a:solidFill>
          <a:latin typeface="Garamond" charset="0"/>
          <a:ea typeface="Garamond" charset="0"/>
          <a:cs typeface="Garamond" charset="0"/>
        </a:defRPr>
      </a:lvl2pPr>
      <a:lvl3pPr marL="566900"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bg1"/>
          </a:solidFill>
          <a:latin typeface="Garamond" charset="0"/>
          <a:ea typeface="Garamond" charset="0"/>
          <a:cs typeface="Garamond" charset="0"/>
        </a:defRPr>
      </a:lvl3pPr>
      <a:lvl4pPr marL="749771"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bg1"/>
          </a:solidFill>
          <a:latin typeface="Garamond" charset="0"/>
          <a:ea typeface="Garamond" charset="0"/>
          <a:cs typeface="Garamond" charset="0"/>
        </a:defRPr>
      </a:lvl4pPr>
      <a:lvl5pPr marL="932642"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bg1"/>
          </a:solidFill>
          <a:latin typeface="Garamond" charset="0"/>
          <a:ea typeface="Garamond" charset="0"/>
          <a:cs typeface="Garamond" charset="0"/>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endParaRPr lang="en-US" dirty="0"/>
          </a:p>
        </p:txBody>
      </p:sp>
      <p:sp>
        <p:nvSpPr>
          <p:cNvPr id="5" name="Subtitle 4"/>
          <p:cNvSpPr>
            <a:spLocks noGrp="1"/>
          </p:cNvSpPr>
          <p:nvPr>
            <p:ph type="subTitle" idx="1"/>
          </p:nvPr>
        </p:nvSpPr>
        <p:spPr/>
        <p:txBody>
          <a:bodyPr/>
          <a:lstStyle/>
          <a:p>
            <a:r>
              <a:rPr lang="en-US" dirty="0"/>
              <a:t>Taylor McKenzie</a:t>
            </a:r>
          </a:p>
        </p:txBody>
      </p:sp>
    </p:spTree>
    <p:extLst>
      <p:ext uri="{BB962C8B-B14F-4D97-AF65-F5344CB8AC3E}">
        <p14:creationId xmlns:p14="http://schemas.microsoft.com/office/powerpoint/2010/main" val="962997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3A1116-7591-4C89-A195-0BD63AAAA109}"/>
              </a:ext>
            </a:extLst>
          </p:cNvPr>
          <p:cNvSpPr>
            <a:spLocks noGrp="1"/>
          </p:cNvSpPr>
          <p:nvPr>
            <p:ph type="title"/>
          </p:nvPr>
        </p:nvSpPr>
        <p:spPr/>
        <p:txBody>
          <a:bodyPr/>
          <a:lstStyle/>
          <a:p>
            <a:r>
              <a:rPr lang="en-US" dirty="0"/>
              <a:t>IDART Process</a:t>
            </a:r>
          </a:p>
        </p:txBody>
      </p:sp>
      <p:sp>
        <p:nvSpPr>
          <p:cNvPr id="3" name="Slide Number Placeholder 2">
            <a:extLst>
              <a:ext uri="{FF2B5EF4-FFF2-40B4-BE49-F238E27FC236}">
                <a16:creationId xmlns:a16="http://schemas.microsoft.com/office/drawing/2014/main" id="{0A8338EB-AAB3-4E18-B98B-2FDAC5829B01}"/>
              </a:ext>
            </a:extLst>
          </p:cNvPr>
          <p:cNvSpPr>
            <a:spLocks noGrp="1"/>
          </p:cNvSpPr>
          <p:nvPr>
            <p:ph type="sldNum" sz="quarter" idx="4"/>
          </p:nvPr>
        </p:nvSpPr>
        <p:spPr/>
        <p:txBody>
          <a:bodyPr/>
          <a:lstStyle/>
          <a:p>
            <a:fld id="{4FAB73BC-B049-4115-A692-8D63A059BFB8}" type="slidenum">
              <a:rPr lang="en-US" smtClean="0"/>
              <a:pPr/>
              <a:t>10</a:t>
            </a:fld>
            <a:endParaRPr lang="en-US" dirty="0"/>
          </a:p>
        </p:txBody>
      </p:sp>
      <p:sp>
        <p:nvSpPr>
          <p:cNvPr id="4" name="Text Placeholder 3">
            <a:extLst>
              <a:ext uri="{FF2B5EF4-FFF2-40B4-BE49-F238E27FC236}">
                <a16:creationId xmlns:a16="http://schemas.microsoft.com/office/drawing/2014/main" id="{DA1CDEFD-66FA-41B6-8DF9-54FA13810803}"/>
              </a:ext>
            </a:extLst>
          </p:cNvPr>
          <p:cNvSpPr>
            <a:spLocks noGrp="1"/>
          </p:cNvSpPr>
          <p:nvPr>
            <p:ph type="body" sz="quarter" idx="10"/>
          </p:nvPr>
        </p:nvSpPr>
        <p:spPr/>
        <p:txBody>
          <a:bodyPr/>
          <a:lstStyle/>
          <a:p>
            <a:pPr marL="457200" indent="-457200">
              <a:buFont typeface="+mj-lt"/>
              <a:buAutoNum type="arabicPeriod"/>
            </a:pPr>
            <a:r>
              <a:rPr lang="en-US" dirty="0">
                <a:solidFill>
                  <a:schemeClr val="tx1">
                    <a:alpha val="25000"/>
                  </a:schemeClr>
                </a:solidFill>
              </a:rPr>
              <a:t>Identify consequences of concern (nightmare scenarios)</a:t>
            </a:r>
          </a:p>
          <a:p>
            <a:pPr marL="457200" indent="-457200">
              <a:buFont typeface="+mj-lt"/>
              <a:buAutoNum type="arabicPeriod"/>
            </a:pPr>
            <a:r>
              <a:rPr lang="en-US" dirty="0"/>
              <a:t>Select a model of a realistic adversary, including skills and tolerance for risk</a:t>
            </a:r>
          </a:p>
          <a:p>
            <a:pPr marL="457200" indent="-457200">
              <a:buFont typeface="+mj-lt"/>
              <a:buAutoNum type="arabicPeriod"/>
            </a:pPr>
            <a:r>
              <a:rPr lang="en-US" dirty="0">
                <a:solidFill>
                  <a:schemeClr val="tx1">
                    <a:alpha val="25000"/>
                  </a:schemeClr>
                </a:solidFill>
              </a:rPr>
              <a:t>Collect information about the system, including potential weaknesses and attack vectors</a:t>
            </a:r>
          </a:p>
          <a:p>
            <a:pPr marL="457200" indent="-457200">
              <a:buFont typeface="+mj-lt"/>
              <a:buAutoNum type="arabicPeriod"/>
            </a:pPr>
            <a:r>
              <a:rPr lang="en-US" dirty="0">
                <a:solidFill>
                  <a:schemeClr val="tx1">
                    <a:alpha val="25000"/>
                  </a:schemeClr>
                </a:solidFill>
              </a:rPr>
              <a:t>Identify and document easiest (low effort, low likelihood of detection) attack paths that result in consequences of concern</a:t>
            </a:r>
          </a:p>
          <a:p>
            <a:pPr marL="457200" indent="-457200">
              <a:buFont typeface="+mj-lt"/>
              <a:buAutoNum type="arabicPeriod"/>
            </a:pPr>
            <a:r>
              <a:rPr lang="en-US" dirty="0">
                <a:solidFill>
                  <a:schemeClr val="tx1">
                    <a:alpha val="25000"/>
                  </a:schemeClr>
                </a:solidFill>
              </a:rPr>
              <a:t>(Optional) Demonstrate attack paths to show feasibility</a:t>
            </a:r>
          </a:p>
        </p:txBody>
      </p:sp>
    </p:spTree>
    <p:extLst>
      <p:ext uri="{BB962C8B-B14F-4D97-AF65-F5344CB8AC3E}">
        <p14:creationId xmlns:p14="http://schemas.microsoft.com/office/powerpoint/2010/main" val="1963752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85D21-7785-4AA3-B58F-3B1BF8D05000}"/>
              </a:ext>
            </a:extLst>
          </p:cNvPr>
          <p:cNvSpPr>
            <a:spLocks noGrp="1"/>
          </p:cNvSpPr>
          <p:nvPr>
            <p:ph type="title"/>
          </p:nvPr>
        </p:nvSpPr>
        <p:spPr/>
        <p:txBody>
          <a:bodyPr/>
          <a:lstStyle/>
          <a:p>
            <a:r>
              <a:rPr lang="en-US" dirty="0"/>
              <a:t>Adversary Models: Generic Threat Matrix</a:t>
            </a:r>
          </a:p>
        </p:txBody>
      </p:sp>
      <p:sp>
        <p:nvSpPr>
          <p:cNvPr id="3" name="Slide Number Placeholder 2">
            <a:extLst>
              <a:ext uri="{FF2B5EF4-FFF2-40B4-BE49-F238E27FC236}">
                <a16:creationId xmlns:a16="http://schemas.microsoft.com/office/drawing/2014/main" id="{DAB78193-CA7D-4579-B97D-9F91F99CF99C}"/>
              </a:ext>
            </a:extLst>
          </p:cNvPr>
          <p:cNvSpPr>
            <a:spLocks noGrp="1"/>
          </p:cNvSpPr>
          <p:nvPr>
            <p:ph type="sldNum" sz="quarter" idx="4"/>
          </p:nvPr>
        </p:nvSpPr>
        <p:spPr/>
        <p:txBody>
          <a:bodyPr/>
          <a:lstStyle/>
          <a:p>
            <a:fld id="{4FAB73BC-B049-4115-A692-8D63A059BFB8}" type="slidenum">
              <a:rPr lang="en-US" smtClean="0"/>
              <a:pPr/>
              <a:t>11</a:t>
            </a:fld>
            <a:endParaRPr lang="en-US" dirty="0"/>
          </a:p>
        </p:txBody>
      </p:sp>
      <p:sp>
        <p:nvSpPr>
          <p:cNvPr id="4" name="Text Placeholder 3">
            <a:extLst>
              <a:ext uri="{FF2B5EF4-FFF2-40B4-BE49-F238E27FC236}">
                <a16:creationId xmlns:a16="http://schemas.microsoft.com/office/drawing/2014/main" id="{59A43B1E-3F43-486F-9FA4-F4A9F91CC3C5}"/>
              </a:ext>
            </a:extLst>
          </p:cNvPr>
          <p:cNvSpPr>
            <a:spLocks noGrp="1"/>
          </p:cNvSpPr>
          <p:nvPr>
            <p:ph type="body" sz="quarter" idx="10"/>
          </p:nvPr>
        </p:nvSpPr>
        <p:spPr>
          <a:xfrm>
            <a:off x="720648" y="1441697"/>
            <a:ext cx="10058400" cy="4841537"/>
          </a:xfrm>
        </p:spPr>
        <p:txBody>
          <a:bodyPr/>
          <a:lstStyle/>
          <a:p>
            <a:pPr>
              <a:buFont typeface="Arial" panose="020B0604020202020204" pitchFamily="34" charset="0"/>
              <a:buChar char="•"/>
            </a:pPr>
            <a:r>
              <a:rPr lang="en-US" dirty="0"/>
              <a:t> For IDART, hypothetical adversaries are qualitatively scored along six dimensions</a:t>
            </a:r>
            <a:r>
              <a:rPr lang="en-US" baseline="30000" dirty="0"/>
              <a:t>1</a:t>
            </a:r>
            <a:endParaRPr lang="en-US" dirty="0"/>
          </a:p>
          <a:p>
            <a:pPr lvl="1">
              <a:buFont typeface="Arial" panose="020B0604020202020204" pitchFamily="34" charset="0"/>
              <a:buChar char="•"/>
            </a:pPr>
            <a:r>
              <a:rPr lang="en-US" dirty="0"/>
              <a:t>Intensity: Risk tolerance for getting caught and negative consequences</a:t>
            </a:r>
          </a:p>
          <a:p>
            <a:pPr lvl="1">
              <a:buFont typeface="Arial" panose="020B0604020202020204" pitchFamily="34" charset="0"/>
              <a:buChar char="•"/>
            </a:pPr>
            <a:r>
              <a:rPr lang="en-US" dirty="0"/>
              <a:t>Stealth: Ability to maintain secrecy through attack</a:t>
            </a:r>
          </a:p>
          <a:p>
            <a:pPr lvl="1">
              <a:buFont typeface="Arial" panose="020B0604020202020204" pitchFamily="34" charset="0"/>
              <a:buChar char="•"/>
            </a:pPr>
            <a:r>
              <a:rPr lang="en-US" dirty="0"/>
              <a:t>Time: Amount of adversary is willing to spend planning, developing, and deploying attack</a:t>
            </a:r>
          </a:p>
          <a:p>
            <a:pPr lvl="1">
              <a:buFont typeface="Arial" panose="020B0604020202020204" pitchFamily="34" charset="0"/>
              <a:buChar char="•"/>
            </a:pPr>
            <a:r>
              <a:rPr lang="en-US" dirty="0"/>
              <a:t>Technical personnel: Size of technical team</a:t>
            </a:r>
          </a:p>
          <a:p>
            <a:pPr lvl="1">
              <a:buFont typeface="Arial" panose="020B0604020202020204" pitchFamily="34" charset="0"/>
              <a:buChar char="•"/>
            </a:pPr>
            <a:r>
              <a:rPr lang="en-US" dirty="0"/>
              <a:t>Knowledge: Level of cyber and other knowledge possessed by adversary</a:t>
            </a:r>
          </a:p>
          <a:p>
            <a:pPr lvl="1">
              <a:buFont typeface="Arial" panose="020B0604020202020204" pitchFamily="34" charset="0"/>
              <a:buChar char="•"/>
            </a:pPr>
            <a:r>
              <a:rPr lang="en-US" dirty="0"/>
              <a:t>Access: Ability to access facility or system, either by opportunity, force/coercion, or insider assistance</a:t>
            </a:r>
          </a:p>
          <a:p>
            <a:pPr>
              <a:buFont typeface="Arial" panose="020B0604020202020204" pitchFamily="34" charset="0"/>
              <a:buChar char="•"/>
            </a:pPr>
            <a:r>
              <a:rPr lang="en-US" dirty="0"/>
              <a:t> A fuzzy match of the hypothetical adversary to the threat matrix determines threat level (1-High to 8-Low)</a:t>
            </a:r>
          </a:p>
          <a:p>
            <a:pPr lvl="1">
              <a:buFont typeface="Arial" panose="020B0604020202020204" pitchFamily="34" charset="0"/>
              <a:buChar char="•"/>
            </a:pPr>
            <a:r>
              <a:rPr lang="en-US" dirty="0"/>
              <a:t>This is a subjective, deliberative process, often end up with more than one possible categorization</a:t>
            </a:r>
          </a:p>
        </p:txBody>
      </p:sp>
      <p:sp>
        <p:nvSpPr>
          <p:cNvPr id="5" name="TextBox 4">
            <a:extLst>
              <a:ext uri="{FF2B5EF4-FFF2-40B4-BE49-F238E27FC236}">
                <a16:creationId xmlns:a16="http://schemas.microsoft.com/office/drawing/2014/main" id="{5C325362-C0F8-4E56-A4CF-24416F7DE875}"/>
              </a:ext>
            </a:extLst>
          </p:cNvPr>
          <p:cNvSpPr txBox="1"/>
          <p:nvPr/>
        </p:nvSpPr>
        <p:spPr>
          <a:xfrm>
            <a:off x="720648" y="6356996"/>
            <a:ext cx="7939401" cy="276999"/>
          </a:xfrm>
          <a:prstGeom prst="rect">
            <a:avLst/>
          </a:prstGeom>
          <a:noFill/>
        </p:spPr>
        <p:txBody>
          <a:bodyPr wrap="square" rtlCol="0">
            <a:spAutoFit/>
          </a:bodyPr>
          <a:lstStyle/>
          <a:p>
            <a:r>
              <a:rPr lang="en-US" sz="1200" dirty="0">
                <a:latin typeface="+mj-lt"/>
              </a:rPr>
              <a:t>1. See SAND Report 2007-5791: Categorizing Threats for more details</a:t>
            </a:r>
          </a:p>
        </p:txBody>
      </p:sp>
    </p:spTree>
    <p:extLst>
      <p:ext uri="{BB962C8B-B14F-4D97-AF65-F5344CB8AC3E}">
        <p14:creationId xmlns:p14="http://schemas.microsoft.com/office/powerpoint/2010/main" val="11342584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358FB7-09AE-4FCE-B89D-4F991C364592}"/>
              </a:ext>
            </a:extLst>
          </p:cNvPr>
          <p:cNvSpPr>
            <a:spLocks noGrp="1"/>
          </p:cNvSpPr>
          <p:nvPr>
            <p:ph type="title"/>
          </p:nvPr>
        </p:nvSpPr>
        <p:spPr/>
        <p:txBody>
          <a:bodyPr/>
          <a:lstStyle/>
          <a:p>
            <a:r>
              <a:rPr lang="en-US" dirty="0"/>
              <a:t>Generic Threat Matrix</a:t>
            </a:r>
          </a:p>
        </p:txBody>
      </p:sp>
      <p:sp>
        <p:nvSpPr>
          <p:cNvPr id="3" name="Slide Number Placeholder 2">
            <a:extLst>
              <a:ext uri="{FF2B5EF4-FFF2-40B4-BE49-F238E27FC236}">
                <a16:creationId xmlns:a16="http://schemas.microsoft.com/office/drawing/2014/main" id="{9E1DAC9E-7A48-4E24-AB46-3AE53F3926C3}"/>
              </a:ext>
            </a:extLst>
          </p:cNvPr>
          <p:cNvSpPr>
            <a:spLocks noGrp="1"/>
          </p:cNvSpPr>
          <p:nvPr>
            <p:ph type="sldNum" sz="quarter" idx="4"/>
          </p:nvPr>
        </p:nvSpPr>
        <p:spPr/>
        <p:txBody>
          <a:bodyPr/>
          <a:lstStyle/>
          <a:p>
            <a:fld id="{4FAB73BC-B049-4115-A692-8D63A059BFB8}" type="slidenum">
              <a:rPr lang="en-US" smtClean="0"/>
              <a:pPr/>
              <a:t>12</a:t>
            </a:fld>
            <a:endParaRPr lang="en-US" dirty="0"/>
          </a:p>
        </p:txBody>
      </p:sp>
      <p:graphicFrame>
        <p:nvGraphicFramePr>
          <p:cNvPr id="5" name="Table 4">
            <a:extLst>
              <a:ext uri="{FF2B5EF4-FFF2-40B4-BE49-F238E27FC236}">
                <a16:creationId xmlns:a16="http://schemas.microsoft.com/office/drawing/2014/main" id="{0102E3AA-7078-49B5-830F-AFC399D4C864}"/>
              </a:ext>
            </a:extLst>
          </p:cNvPr>
          <p:cNvGraphicFramePr>
            <a:graphicFrameLocks noGrp="1"/>
          </p:cNvGraphicFramePr>
          <p:nvPr>
            <p:extLst>
              <p:ext uri="{D42A27DB-BD31-4B8C-83A1-F6EECF244321}">
                <p14:modId xmlns:p14="http://schemas.microsoft.com/office/powerpoint/2010/main" val="2812990717"/>
              </p:ext>
            </p:extLst>
          </p:nvPr>
        </p:nvGraphicFramePr>
        <p:xfrm>
          <a:off x="985361" y="1551092"/>
          <a:ext cx="10221278" cy="4445000"/>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3291836790"/>
                    </a:ext>
                  </a:extLst>
                </a:gridCol>
                <a:gridCol w="1158240">
                  <a:extLst>
                    <a:ext uri="{9D8B030D-6E8A-4147-A177-3AD203B41FA5}">
                      <a16:colId xmlns:a16="http://schemas.microsoft.com/office/drawing/2014/main" val="3038222616"/>
                    </a:ext>
                  </a:extLst>
                </a:gridCol>
                <a:gridCol w="979805">
                  <a:extLst>
                    <a:ext uri="{9D8B030D-6E8A-4147-A177-3AD203B41FA5}">
                      <a16:colId xmlns:a16="http://schemas.microsoft.com/office/drawing/2014/main" val="2263873792"/>
                    </a:ext>
                  </a:extLst>
                </a:gridCol>
                <a:gridCol w="1976565">
                  <a:extLst>
                    <a:ext uri="{9D8B030D-6E8A-4147-A177-3AD203B41FA5}">
                      <a16:colId xmlns:a16="http://schemas.microsoft.com/office/drawing/2014/main" val="2285133371"/>
                    </a:ext>
                  </a:extLst>
                </a:gridCol>
                <a:gridCol w="2266188">
                  <a:extLst>
                    <a:ext uri="{9D8B030D-6E8A-4147-A177-3AD203B41FA5}">
                      <a16:colId xmlns:a16="http://schemas.microsoft.com/office/drawing/2014/main" val="3367834500"/>
                    </a:ext>
                  </a:extLst>
                </a:gridCol>
                <a:gridCol w="792480">
                  <a:extLst>
                    <a:ext uri="{9D8B030D-6E8A-4147-A177-3AD203B41FA5}">
                      <a16:colId xmlns:a16="http://schemas.microsoft.com/office/drawing/2014/main" val="1005133591"/>
                    </a:ext>
                  </a:extLst>
                </a:gridCol>
                <a:gridCol w="1016000">
                  <a:extLst>
                    <a:ext uri="{9D8B030D-6E8A-4147-A177-3AD203B41FA5}">
                      <a16:colId xmlns:a16="http://schemas.microsoft.com/office/drawing/2014/main" val="615978369"/>
                    </a:ext>
                  </a:extLst>
                </a:gridCol>
                <a:gridCol w="1016000">
                  <a:extLst>
                    <a:ext uri="{9D8B030D-6E8A-4147-A177-3AD203B41FA5}">
                      <a16:colId xmlns:a16="http://schemas.microsoft.com/office/drawing/2014/main" val="477407977"/>
                    </a:ext>
                  </a:extLst>
                </a:gridCol>
              </a:tblGrid>
              <a:tr h="370840">
                <a:tc rowSpan="4">
                  <a:txBody>
                    <a:bodyPr/>
                    <a:lstStyle/>
                    <a:p>
                      <a:endParaRPr lang="en-US" dirty="0"/>
                    </a:p>
                    <a:p>
                      <a:endParaRPr lang="en-US" dirty="0"/>
                    </a:p>
                    <a:p>
                      <a:endParaRPr lang="en-US" dirty="0"/>
                    </a:p>
                    <a:p>
                      <a:pPr algn="ctr"/>
                      <a:r>
                        <a:rPr lang="en-US" dirty="0"/>
                        <a:t>Threat</a:t>
                      </a:r>
                    </a:p>
                    <a:p>
                      <a:pPr algn="ctr"/>
                      <a:r>
                        <a:rPr lang="en-US" dirty="0"/>
                        <a:t>Level</a:t>
                      </a:r>
                    </a:p>
                  </a:txBody>
                  <a:tcPr/>
                </a:tc>
                <a:tc gridSpan="7">
                  <a:txBody>
                    <a:bodyPr/>
                    <a:lstStyle/>
                    <a:p>
                      <a:pPr algn="ctr"/>
                      <a:r>
                        <a:rPr lang="en-US" dirty="0"/>
                        <a:t>Threat Profile</a:t>
                      </a:r>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1368016072"/>
                  </a:ext>
                </a:extLst>
              </a:tr>
              <a:tr h="370840">
                <a:tc vMerge="1">
                  <a:txBody>
                    <a:bodyPr/>
                    <a:lstStyle/>
                    <a:p>
                      <a:endParaRPr lang="en-US" dirty="0"/>
                    </a:p>
                  </a:txBody>
                  <a:tcPr/>
                </a:tc>
                <a:tc gridSpan="3">
                  <a:txBody>
                    <a:bodyPr/>
                    <a:lstStyle/>
                    <a:p>
                      <a:pPr algn="ctr"/>
                      <a:r>
                        <a:rPr lang="en-US" dirty="0"/>
                        <a:t>Commitment</a:t>
                      </a:r>
                    </a:p>
                  </a:txBody>
                  <a:tcPr/>
                </a:tc>
                <a:tc hMerge="1">
                  <a:txBody>
                    <a:bodyPr/>
                    <a:lstStyle/>
                    <a:p>
                      <a:endParaRPr lang="en-US" dirty="0"/>
                    </a:p>
                  </a:txBody>
                  <a:tcPr/>
                </a:tc>
                <a:tc hMerge="1">
                  <a:txBody>
                    <a:bodyPr/>
                    <a:lstStyle/>
                    <a:p>
                      <a:endParaRPr lang="en-US" dirty="0"/>
                    </a:p>
                  </a:txBody>
                  <a:tcPr/>
                </a:tc>
                <a:tc gridSpan="4">
                  <a:txBody>
                    <a:bodyPr/>
                    <a:lstStyle/>
                    <a:p>
                      <a:pPr algn="ctr"/>
                      <a:r>
                        <a:rPr lang="en-US" dirty="0"/>
                        <a:t>Resources</a:t>
                      </a:r>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85896667"/>
                  </a:ext>
                </a:extLst>
              </a:tr>
              <a:tr h="370840">
                <a:tc vMerge="1">
                  <a:txBody>
                    <a:bodyPr/>
                    <a:lstStyle/>
                    <a:p>
                      <a:endParaRPr lang="en-US" dirty="0"/>
                    </a:p>
                  </a:txBody>
                  <a:tcPr/>
                </a:tc>
                <a:tc rowSpan="2">
                  <a:txBody>
                    <a:bodyPr/>
                    <a:lstStyle/>
                    <a:p>
                      <a:endParaRPr lang="en-US" dirty="0"/>
                    </a:p>
                    <a:p>
                      <a:pPr algn="ctr"/>
                      <a:r>
                        <a:rPr lang="en-US" dirty="0"/>
                        <a:t>Intensity</a:t>
                      </a:r>
                    </a:p>
                  </a:txBody>
                  <a:tcPr/>
                </a:tc>
                <a:tc rowSpan="2">
                  <a:txBody>
                    <a:bodyPr/>
                    <a:lstStyle/>
                    <a:p>
                      <a:pPr algn="ctr"/>
                      <a:endParaRPr lang="en-US" dirty="0"/>
                    </a:p>
                    <a:p>
                      <a:pPr algn="ctr"/>
                      <a:r>
                        <a:rPr lang="en-US" dirty="0"/>
                        <a:t>Stealth</a:t>
                      </a:r>
                    </a:p>
                  </a:txBody>
                  <a:tcPr/>
                </a:tc>
                <a:tc rowSpan="2">
                  <a:txBody>
                    <a:bodyPr/>
                    <a:lstStyle/>
                    <a:p>
                      <a:pPr algn="ctr"/>
                      <a:endParaRPr lang="en-US" dirty="0"/>
                    </a:p>
                    <a:p>
                      <a:pPr algn="ctr"/>
                      <a:r>
                        <a:rPr lang="en-US" dirty="0"/>
                        <a:t>Time</a:t>
                      </a:r>
                    </a:p>
                  </a:txBody>
                  <a:tcPr/>
                </a:tc>
                <a:tc rowSpan="2">
                  <a:txBody>
                    <a:bodyPr/>
                    <a:lstStyle/>
                    <a:p>
                      <a:pPr algn="ctr"/>
                      <a:endParaRPr lang="en-US" dirty="0"/>
                    </a:p>
                    <a:p>
                      <a:pPr algn="ctr"/>
                      <a:r>
                        <a:rPr lang="en-US" dirty="0"/>
                        <a:t>Technical Personnel</a:t>
                      </a:r>
                    </a:p>
                  </a:txBody>
                  <a:tcPr/>
                </a:tc>
                <a:tc gridSpan="2">
                  <a:txBody>
                    <a:bodyPr/>
                    <a:lstStyle/>
                    <a:p>
                      <a:pPr algn="ctr"/>
                      <a:r>
                        <a:rPr lang="en-US" dirty="0"/>
                        <a:t>Knowledge</a:t>
                      </a:r>
                    </a:p>
                  </a:txBody>
                  <a:tcPr/>
                </a:tc>
                <a:tc hMerge="1">
                  <a:txBody>
                    <a:bodyPr/>
                    <a:lstStyle/>
                    <a:p>
                      <a:endParaRPr lang="en-US" dirty="0"/>
                    </a:p>
                  </a:txBody>
                  <a:tcPr/>
                </a:tc>
                <a:tc rowSpan="2">
                  <a:txBody>
                    <a:bodyPr/>
                    <a:lstStyle/>
                    <a:p>
                      <a:pPr algn="ctr"/>
                      <a:endParaRPr lang="en-US" dirty="0"/>
                    </a:p>
                    <a:p>
                      <a:pPr algn="ctr"/>
                      <a:r>
                        <a:rPr lang="en-US" dirty="0"/>
                        <a:t>Access</a:t>
                      </a:r>
                    </a:p>
                  </a:txBody>
                  <a:tcPr/>
                </a:tc>
                <a:extLst>
                  <a:ext uri="{0D108BD9-81ED-4DB2-BD59-A6C34878D82A}">
                    <a16:rowId xmlns:a16="http://schemas.microsoft.com/office/drawing/2014/main" val="394439684"/>
                  </a:ext>
                </a:extLst>
              </a:tr>
              <a:tr h="281094">
                <a:tc vMerge="1">
                  <a:txBody>
                    <a:bodyPr/>
                    <a:lstStyle/>
                    <a:p>
                      <a:endParaRPr lang="en-US" dirty="0"/>
                    </a:p>
                  </a:txBody>
                  <a:tcPr/>
                </a:tc>
                <a:tc vMerge="1">
                  <a:txBody>
                    <a:bodyPr/>
                    <a:lstStyle/>
                    <a:p>
                      <a:endParaRPr lang="en-US" dirty="0"/>
                    </a:p>
                  </a:txBody>
                  <a:tcPr/>
                </a:tc>
                <a:tc vMerge="1">
                  <a:txBody>
                    <a:bodyPr/>
                    <a:lstStyle/>
                    <a:p>
                      <a:endParaRPr lang="en-US" dirty="0"/>
                    </a:p>
                  </a:txBody>
                  <a:tcPr/>
                </a:tc>
                <a:tc vMerge="1">
                  <a:txBody>
                    <a:bodyPr/>
                    <a:lstStyle/>
                    <a:p>
                      <a:endParaRPr lang="en-US" dirty="0"/>
                    </a:p>
                  </a:txBody>
                  <a:tcPr/>
                </a:tc>
                <a:tc vMerge="1">
                  <a:txBody>
                    <a:bodyPr/>
                    <a:lstStyle/>
                    <a:p>
                      <a:endParaRPr lang="en-US" dirty="0"/>
                    </a:p>
                  </a:txBody>
                  <a:tcPr/>
                </a:tc>
                <a:tc>
                  <a:txBody>
                    <a:bodyPr/>
                    <a:lstStyle/>
                    <a:p>
                      <a:pPr algn="ctr"/>
                      <a:r>
                        <a:rPr lang="en-US" dirty="0"/>
                        <a:t>Cyber</a:t>
                      </a:r>
                    </a:p>
                  </a:txBody>
                  <a:tcPr/>
                </a:tc>
                <a:tc>
                  <a:txBody>
                    <a:bodyPr/>
                    <a:lstStyle/>
                    <a:p>
                      <a:pPr algn="ctr"/>
                      <a:r>
                        <a:rPr lang="en-US" dirty="0"/>
                        <a:t>Kinetic</a:t>
                      </a:r>
                    </a:p>
                  </a:txBody>
                  <a:tcPr/>
                </a:tc>
                <a:tc vMerge="1">
                  <a:txBody>
                    <a:bodyPr/>
                    <a:lstStyle/>
                    <a:p>
                      <a:endParaRPr lang="en-US" dirty="0"/>
                    </a:p>
                  </a:txBody>
                  <a:tcPr/>
                </a:tc>
                <a:extLst>
                  <a:ext uri="{0D108BD9-81ED-4DB2-BD59-A6C34878D82A}">
                    <a16:rowId xmlns:a16="http://schemas.microsoft.com/office/drawing/2014/main" val="1867083903"/>
                  </a:ext>
                </a:extLst>
              </a:tr>
              <a:tr h="370840">
                <a:tc>
                  <a:txBody>
                    <a:bodyPr/>
                    <a:lstStyle/>
                    <a:p>
                      <a:pPr algn="ctr"/>
                      <a:r>
                        <a:rPr lang="en-US" dirty="0"/>
                        <a:t>1</a:t>
                      </a:r>
                    </a:p>
                  </a:txBody>
                  <a:tcPr/>
                </a:tc>
                <a:tc>
                  <a:txBody>
                    <a:bodyPr/>
                    <a:lstStyle/>
                    <a:p>
                      <a:pPr algn="ctr"/>
                      <a:r>
                        <a:rPr lang="en-US" dirty="0"/>
                        <a:t>H</a:t>
                      </a:r>
                    </a:p>
                  </a:txBody>
                  <a:tcPr/>
                </a:tc>
                <a:tc>
                  <a:txBody>
                    <a:bodyPr/>
                    <a:lstStyle/>
                    <a:p>
                      <a:pPr algn="ctr"/>
                      <a:r>
                        <a:rPr lang="en-US" dirty="0"/>
                        <a:t>H</a:t>
                      </a:r>
                    </a:p>
                  </a:txBody>
                  <a:tcPr/>
                </a:tc>
                <a:tc>
                  <a:txBody>
                    <a:bodyPr/>
                    <a:lstStyle/>
                    <a:p>
                      <a:pPr algn="ctr"/>
                      <a:r>
                        <a:rPr lang="en-US" dirty="0"/>
                        <a:t>Years to Decades</a:t>
                      </a:r>
                    </a:p>
                  </a:txBody>
                  <a:tcPr/>
                </a:tc>
                <a:tc>
                  <a:txBody>
                    <a:bodyPr/>
                    <a:lstStyle/>
                    <a:p>
                      <a:pPr algn="ctr"/>
                      <a:r>
                        <a:rPr lang="en-US" dirty="0"/>
                        <a:t>Hundreds</a:t>
                      </a:r>
                    </a:p>
                  </a:txBody>
                  <a:tcPr/>
                </a:tc>
                <a:tc>
                  <a:txBody>
                    <a:bodyPr/>
                    <a:lstStyle/>
                    <a:p>
                      <a:pPr algn="ctr"/>
                      <a:r>
                        <a:rPr lang="en-US" dirty="0"/>
                        <a:t>H</a:t>
                      </a:r>
                    </a:p>
                  </a:txBody>
                  <a:tcPr/>
                </a:tc>
                <a:tc>
                  <a:txBody>
                    <a:bodyPr/>
                    <a:lstStyle/>
                    <a:p>
                      <a:pPr algn="ctr"/>
                      <a:r>
                        <a:rPr lang="en-US" dirty="0"/>
                        <a:t>H</a:t>
                      </a:r>
                    </a:p>
                  </a:txBody>
                  <a:tcPr/>
                </a:tc>
                <a:tc>
                  <a:txBody>
                    <a:bodyPr/>
                    <a:lstStyle/>
                    <a:p>
                      <a:pPr algn="ctr"/>
                      <a:r>
                        <a:rPr lang="en-US" dirty="0"/>
                        <a:t>H</a:t>
                      </a:r>
                    </a:p>
                  </a:txBody>
                  <a:tcPr/>
                </a:tc>
                <a:extLst>
                  <a:ext uri="{0D108BD9-81ED-4DB2-BD59-A6C34878D82A}">
                    <a16:rowId xmlns:a16="http://schemas.microsoft.com/office/drawing/2014/main" val="3845117017"/>
                  </a:ext>
                </a:extLst>
              </a:tr>
              <a:tr h="370840">
                <a:tc>
                  <a:txBody>
                    <a:bodyPr/>
                    <a:lstStyle/>
                    <a:p>
                      <a:pPr algn="ctr"/>
                      <a:r>
                        <a:rPr lang="en-US" dirty="0"/>
                        <a:t>2</a:t>
                      </a:r>
                    </a:p>
                  </a:txBody>
                  <a:tcPr/>
                </a:tc>
                <a:tc>
                  <a:txBody>
                    <a:bodyPr/>
                    <a:lstStyle/>
                    <a:p>
                      <a:pPr algn="ctr"/>
                      <a:r>
                        <a:rPr lang="en-US" dirty="0"/>
                        <a:t>H</a:t>
                      </a:r>
                    </a:p>
                  </a:txBody>
                  <a:tcPr/>
                </a:tc>
                <a:tc>
                  <a:txBody>
                    <a:bodyPr/>
                    <a:lstStyle/>
                    <a:p>
                      <a:pPr algn="ctr"/>
                      <a:r>
                        <a:rPr lang="en-US" dirty="0"/>
                        <a:t>H</a:t>
                      </a:r>
                    </a:p>
                  </a:txBody>
                  <a:tcPr/>
                </a:tc>
                <a:tc>
                  <a:txBody>
                    <a:bodyPr/>
                    <a:lstStyle/>
                    <a:p>
                      <a:pPr algn="ctr"/>
                      <a:r>
                        <a:rPr lang="en-US" dirty="0"/>
                        <a:t>Years to Decades</a:t>
                      </a:r>
                    </a:p>
                  </a:txBody>
                  <a:tcPr/>
                </a:tc>
                <a:tc>
                  <a:txBody>
                    <a:bodyPr/>
                    <a:lstStyle/>
                    <a:p>
                      <a:pPr algn="ctr"/>
                      <a:r>
                        <a:rPr lang="en-US" dirty="0"/>
                        <a:t>Tens of Tens</a:t>
                      </a:r>
                    </a:p>
                  </a:txBody>
                  <a:tcPr/>
                </a:tc>
                <a:tc>
                  <a:txBody>
                    <a:bodyPr/>
                    <a:lstStyle/>
                    <a:p>
                      <a:pPr algn="ctr"/>
                      <a:r>
                        <a:rPr lang="en-US" dirty="0"/>
                        <a:t>M</a:t>
                      </a:r>
                    </a:p>
                  </a:txBody>
                  <a:tcPr/>
                </a:tc>
                <a:tc>
                  <a:txBody>
                    <a:bodyPr/>
                    <a:lstStyle/>
                    <a:p>
                      <a:pPr algn="ctr"/>
                      <a:r>
                        <a:rPr lang="en-US" dirty="0"/>
                        <a:t>H</a:t>
                      </a:r>
                    </a:p>
                  </a:txBody>
                  <a:tcPr/>
                </a:tc>
                <a:tc>
                  <a:txBody>
                    <a:bodyPr/>
                    <a:lstStyle/>
                    <a:p>
                      <a:pPr algn="ctr"/>
                      <a:r>
                        <a:rPr lang="en-US" dirty="0"/>
                        <a:t>M</a:t>
                      </a:r>
                    </a:p>
                  </a:txBody>
                  <a:tcPr/>
                </a:tc>
                <a:extLst>
                  <a:ext uri="{0D108BD9-81ED-4DB2-BD59-A6C34878D82A}">
                    <a16:rowId xmlns:a16="http://schemas.microsoft.com/office/drawing/2014/main" val="828196825"/>
                  </a:ext>
                </a:extLst>
              </a:tr>
              <a:tr h="370840">
                <a:tc>
                  <a:txBody>
                    <a:bodyPr/>
                    <a:lstStyle/>
                    <a:p>
                      <a:pPr algn="ctr"/>
                      <a:r>
                        <a:rPr lang="en-US" dirty="0"/>
                        <a:t>3</a:t>
                      </a:r>
                    </a:p>
                  </a:txBody>
                  <a:tcPr/>
                </a:tc>
                <a:tc>
                  <a:txBody>
                    <a:bodyPr/>
                    <a:lstStyle/>
                    <a:p>
                      <a:pPr algn="ctr"/>
                      <a:r>
                        <a:rPr lang="en-US" dirty="0"/>
                        <a:t>H</a:t>
                      </a:r>
                    </a:p>
                  </a:txBody>
                  <a:tcPr/>
                </a:tc>
                <a:tc>
                  <a:txBody>
                    <a:bodyPr/>
                    <a:lstStyle/>
                    <a:p>
                      <a:pPr algn="ctr"/>
                      <a:r>
                        <a:rPr lang="en-US" dirty="0"/>
                        <a:t>H</a:t>
                      </a:r>
                    </a:p>
                  </a:txBody>
                  <a:tcPr/>
                </a:tc>
                <a:tc>
                  <a:txBody>
                    <a:bodyPr/>
                    <a:lstStyle/>
                    <a:p>
                      <a:pPr algn="ctr"/>
                      <a:r>
                        <a:rPr lang="en-US" dirty="0"/>
                        <a:t>Months to Years</a:t>
                      </a:r>
                    </a:p>
                  </a:txBody>
                  <a:tcPr/>
                </a:tc>
                <a:tc>
                  <a:txBody>
                    <a:bodyPr/>
                    <a:lstStyle/>
                    <a:p>
                      <a:pPr algn="ctr"/>
                      <a:r>
                        <a:rPr lang="en-US" dirty="0"/>
                        <a:t>Tens of Tens</a:t>
                      </a:r>
                    </a:p>
                  </a:txBody>
                  <a:tcPr/>
                </a:tc>
                <a:tc>
                  <a:txBody>
                    <a:bodyPr/>
                    <a:lstStyle/>
                    <a:p>
                      <a:pPr algn="ctr"/>
                      <a:r>
                        <a:rPr lang="en-US" dirty="0"/>
                        <a:t>H</a:t>
                      </a:r>
                    </a:p>
                  </a:txBody>
                  <a:tcPr/>
                </a:tc>
                <a:tc>
                  <a:txBody>
                    <a:bodyPr/>
                    <a:lstStyle/>
                    <a:p>
                      <a:pPr algn="ctr"/>
                      <a:r>
                        <a:rPr lang="en-US" dirty="0"/>
                        <a:t>M</a:t>
                      </a:r>
                    </a:p>
                  </a:txBody>
                  <a:tcPr/>
                </a:tc>
                <a:tc>
                  <a:txBody>
                    <a:bodyPr/>
                    <a:lstStyle/>
                    <a:p>
                      <a:pPr algn="ctr"/>
                      <a:r>
                        <a:rPr lang="en-US" dirty="0"/>
                        <a:t>M</a:t>
                      </a:r>
                    </a:p>
                  </a:txBody>
                  <a:tcPr/>
                </a:tc>
                <a:extLst>
                  <a:ext uri="{0D108BD9-81ED-4DB2-BD59-A6C34878D82A}">
                    <a16:rowId xmlns:a16="http://schemas.microsoft.com/office/drawing/2014/main" val="553549347"/>
                  </a:ext>
                </a:extLst>
              </a:tr>
              <a:tr h="370840">
                <a:tc>
                  <a:txBody>
                    <a:bodyPr/>
                    <a:lstStyle/>
                    <a:p>
                      <a:pPr algn="ctr"/>
                      <a:r>
                        <a:rPr lang="en-US" dirty="0"/>
                        <a:t>4</a:t>
                      </a:r>
                    </a:p>
                  </a:txBody>
                  <a:tcPr/>
                </a:tc>
                <a:tc>
                  <a:txBody>
                    <a:bodyPr/>
                    <a:lstStyle/>
                    <a:p>
                      <a:pPr algn="ctr"/>
                      <a:r>
                        <a:rPr lang="en-US" dirty="0"/>
                        <a:t>M</a:t>
                      </a:r>
                    </a:p>
                  </a:txBody>
                  <a:tcPr/>
                </a:tc>
                <a:tc>
                  <a:txBody>
                    <a:bodyPr/>
                    <a:lstStyle/>
                    <a:p>
                      <a:pPr algn="ctr"/>
                      <a:r>
                        <a:rPr lang="en-US" dirty="0"/>
                        <a:t>H</a:t>
                      </a:r>
                    </a:p>
                  </a:txBody>
                  <a:tcPr/>
                </a:tc>
                <a:tc>
                  <a:txBody>
                    <a:bodyPr/>
                    <a:lstStyle/>
                    <a:p>
                      <a:pPr algn="ctr"/>
                      <a:r>
                        <a:rPr lang="en-US" dirty="0"/>
                        <a:t>Weeks to Months</a:t>
                      </a:r>
                    </a:p>
                  </a:txBody>
                  <a:tcPr/>
                </a:tc>
                <a:tc>
                  <a:txBody>
                    <a:bodyPr/>
                    <a:lstStyle/>
                    <a:p>
                      <a:pPr algn="ctr"/>
                      <a:r>
                        <a:rPr lang="en-US" dirty="0"/>
                        <a:t>Tens</a:t>
                      </a:r>
                    </a:p>
                  </a:txBody>
                  <a:tcPr/>
                </a:tc>
                <a:tc>
                  <a:txBody>
                    <a:bodyPr/>
                    <a:lstStyle/>
                    <a:p>
                      <a:pPr algn="ctr"/>
                      <a:r>
                        <a:rPr lang="en-US" dirty="0"/>
                        <a:t>H</a:t>
                      </a:r>
                    </a:p>
                  </a:txBody>
                  <a:tcPr/>
                </a:tc>
                <a:tc>
                  <a:txBody>
                    <a:bodyPr/>
                    <a:lstStyle/>
                    <a:p>
                      <a:pPr algn="ctr"/>
                      <a:r>
                        <a:rPr lang="en-US" dirty="0"/>
                        <a:t>M</a:t>
                      </a:r>
                    </a:p>
                  </a:txBody>
                  <a:tcPr/>
                </a:tc>
                <a:tc>
                  <a:txBody>
                    <a:bodyPr/>
                    <a:lstStyle/>
                    <a:p>
                      <a:pPr algn="ctr"/>
                      <a:r>
                        <a:rPr lang="en-US" dirty="0"/>
                        <a:t>M</a:t>
                      </a:r>
                    </a:p>
                  </a:txBody>
                  <a:tcPr/>
                </a:tc>
                <a:extLst>
                  <a:ext uri="{0D108BD9-81ED-4DB2-BD59-A6C34878D82A}">
                    <a16:rowId xmlns:a16="http://schemas.microsoft.com/office/drawing/2014/main" val="3690071882"/>
                  </a:ext>
                </a:extLst>
              </a:tr>
              <a:tr h="370840">
                <a:tc>
                  <a:txBody>
                    <a:bodyPr/>
                    <a:lstStyle/>
                    <a:p>
                      <a:pPr algn="ctr"/>
                      <a:r>
                        <a:rPr lang="en-US" dirty="0"/>
                        <a:t>5</a:t>
                      </a:r>
                    </a:p>
                  </a:txBody>
                  <a:tcPr/>
                </a:tc>
                <a:tc>
                  <a:txBody>
                    <a:bodyPr/>
                    <a:lstStyle/>
                    <a:p>
                      <a:pPr algn="ctr"/>
                      <a:r>
                        <a:rPr lang="en-US" dirty="0"/>
                        <a:t>H</a:t>
                      </a:r>
                    </a:p>
                  </a:txBody>
                  <a:tcPr/>
                </a:tc>
                <a:tc>
                  <a:txBody>
                    <a:bodyPr/>
                    <a:lstStyle/>
                    <a:p>
                      <a:pPr algn="ctr"/>
                      <a:r>
                        <a:rPr lang="en-US" dirty="0"/>
                        <a:t>M</a:t>
                      </a:r>
                    </a:p>
                  </a:txBody>
                  <a:tcPr/>
                </a:tc>
                <a:tc>
                  <a:txBody>
                    <a:bodyPr/>
                    <a:lstStyle/>
                    <a:p>
                      <a:pPr algn="ctr"/>
                      <a:r>
                        <a:rPr lang="en-US" dirty="0"/>
                        <a:t>Weeks to Months</a:t>
                      </a:r>
                    </a:p>
                  </a:txBody>
                  <a:tcPr/>
                </a:tc>
                <a:tc>
                  <a:txBody>
                    <a:bodyPr/>
                    <a:lstStyle/>
                    <a:p>
                      <a:pPr algn="ctr"/>
                      <a:r>
                        <a:rPr lang="en-US" dirty="0"/>
                        <a:t>Tens</a:t>
                      </a:r>
                    </a:p>
                  </a:txBody>
                  <a:tcPr/>
                </a:tc>
                <a:tc>
                  <a:txBody>
                    <a:bodyPr/>
                    <a:lstStyle/>
                    <a:p>
                      <a:pPr algn="ctr"/>
                      <a:r>
                        <a:rPr lang="en-US" dirty="0"/>
                        <a:t>M</a:t>
                      </a:r>
                    </a:p>
                  </a:txBody>
                  <a:tcPr/>
                </a:tc>
                <a:tc>
                  <a:txBody>
                    <a:bodyPr/>
                    <a:lstStyle/>
                    <a:p>
                      <a:pPr algn="ctr"/>
                      <a:r>
                        <a:rPr lang="en-US" dirty="0"/>
                        <a:t>M</a:t>
                      </a:r>
                    </a:p>
                  </a:txBody>
                  <a:tcPr/>
                </a:tc>
                <a:tc>
                  <a:txBody>
                    <a:bodyPr/>
                    <a:lstStyle/>
                    <a:p>
                      <a:pPr algn="ctr"/>
                      <a:r>
                        <a:rPr lang="en-US" dirty="0"/>
                        <a:t>M</a:t>
                      </a:r>
                    </a:p>
                  </a:txBody>
                  <a:tcPr/>
                </a:tc>
                <a:extLst>
                  <a:ext uri="{0D108BD9-81ED-4DB2-BD59-A6C34878D82A}">
                    <a16:rowId xmlns:a16="http://schemas.microsoft.com/office/drawing/2014/main" val="646924911"/>
                  </a:ext>
                </a:extLst>
              </a:tr>
              <a:tr h="370840">
                <a:tc>
                  <a:txBody>
                    <a:bodyPr/>
                    <a:lstStyle/>
                    <a:p>
                      <a:pPr algn="ctr"/>
                      <a:r>
                        <a:rPr lang="en-US" dirty="0"/>
                        <a:t>6</a:t>
                      </a:r>
                    </a:p>
                  </a:txBody>
                  <a:tcPr/>
                </a:tc>
                <a:tc>
                  <a:txBody>
                    <a:bodyPr/>
                    <a:lstStyle/>
                    <a:p>
                      <a:pPr algn="ctr"/>
                      <a:r>
                        <a:rPr lang="en-US" dirty="0"/>
                        <a:t>M</a:t>
                      </a:r>
                    </a:p>
                  </a:txBody>
                  <a:tcPr/>
                </a:tc>
                <a:tc>
                  <a:txBody>
                    <a:bodyPr/>
                    <a:lstStyle/>
                    <a:p>
                      <a:pPr algn="ctr"/>
                      <a:r>
                        <a:rPr lang="en-US" dirty="0"/>
                        <a:t>M</a:t>
                      </a:r>
                    </a:p>
                  </a:txBody>
                  <a:tcPr/>
                </a:tc>
                <a:tc>
                  <a:txBody>
                    <a:bodyPr/>
                    <a:lstStyle/>
                    <a:p>
                      <a:pPr algn="ctr"/>
                      <a:r>
                        <a:rPr lang="en-US" dirty="0"/>
                        <a:t>Weeks to Months</a:t>
                      </a:r>
                    </a:p>
                  </a:txBody>
                  <a:tcPr/>
                </a:tc>
                <a:tc>
                  <a:txBody>
                    <a:bodyPr/>
                    <a:lstStyle/>
                    <a:p>
                      <a:pPr algn="ctr"/>
                      <a:r>
                        <a:rPr lang="en-US" dirty="0"/>
                        <a:t>Ones</a:t>
                      </a:r>
                    </a:p>
                  </a:txBody>
                  <a:tcPr/>
                </a:tc>
                <a:tc>
                  <a:txBody>
                    <a:bodyPr/>
                    <a:lstStyle/>
                    <a:p>
                      <a:pPr algn="ctr"/>
                      <a:r>
                        <a:rPr lang="en-US" dirty="0"/>
                        <a:t>M</a:t>
                      </a:r>
                    </a:p>
                  </a:txBody>
                  <a:tcPr/>
                </a:tc>
                <a:tc>
                  <a:txBody>
                    <a:bodyPr/>
                    <a:lstStyle/>
                    <a:p>
                      <a:pPr algn="ctr"/>
                      <a:r>
                        <a:rPr lang="en-US" dirty="0"/>
                        <a:t>M</a:t>
                      </a:r>
                    </a:p>
                  </a:txBody>
                  <a:tcPr/>
                </a:tc>
                <a:tc>
                  <a:txBody>
                    <a:bodyPr/>
                    <a:lstStyle/>
                    <a:p>
                      <a:pPr algn="ctr"/>
                      <a:r>
                        <a:rPr lang="en-US" dirty="0"/>
                        <a:t>L</a:t>
                      </a:r>
                    </a:p>
                  </a:txBody>
                  <a:tcPr/>
                </a:tc>
                <a:extLst>
                  <a:ext uri="{0D108BD9-81ED-4DB2-BD59-A6C34878D82A}">
                    <a16:rowId xmlns:a16="http://schemas.microsoft.com/office/drawing/2014/main" val="2544643708"/>
                  </a:ext>
                </a:extLst>
              </a:tr>
              <a:tr h="370840">
                <a:tc>
                  <a:txBody>
                    <a:bodyPr/>
                    <a:lstStyle/>
                    <a:p>
                      <a:pPr algn="ctr"/>
                      <a:r>
                        <a:rPr lang="en-US" dirty="0"/>
                        <a:t>7</a:t>
                      </a:r>
                    </a:p>
                  </a:txBody>
                  <a:tcPr/>
                </a:tc>
                <a:tc>
                  <a:txBody>
                    <a:bodyPr/>
                    <a:lstStyle/>
                    <a:p>
                      <a:pPr algn="ctr"/>
                      <a:r>
                        <a:rPr lang="en-US" dirty="0"/>
                        <a:t>M</a:t>
                      </a:r>
                    </a:p>
                  </a:txBody>
                  <a:tcPr/>
                </a:tc>
                <a:tc>
                  <a:txBody>
                    <a:bodyPr/>
                    <a:lstStyle/>
                    <a:p>
                      <a:pPr algn="ctr"/>
                      <a:r>
                        <a:rPr lang="en-US" dirty="0"/>
                        <a:t>M</a:t>
                      </a:r>
                    </a:p>
                  </a:txBody>
                  <a:tcPr/>
                </a:tc>
                <a:tc>
                  <a:txBody>
                    <a:bodyPr/>
                    <a:lstStyle/>
                    <a:p>
                      <a:pPr algn="ctr"/>
                      <a:r>
                        <a:rPr lang="en-US" dirty="0"/>
                        <a:t>Months to Years</a:t>
                      </a:r>
                    </a:p>
                  </a:txBody>
                  <a:tcPr/>
                </a:tc>
                <a:tc>
                  <a:txBody>
                    <a:bodyPr/>
                    <a:lstStyle/>
                    <a:p>
                      <a:pPr algn="ctr"/>
                      <a:r>
                        <a:rPr lang="en-US" dirty="0"/>
                        <a:t>Tens</a:t>
                      </a:r>
                    </a:p>
                  </a:txBody>
                  <a:tcPr/>
                </a:tc>
                <a:tc>
                  <a:txBody>
                    <a:bodyPr/>
                    <a:lstStyle/>
                    <a:p>
                      <a:pPr algn="ctr"/>
                      <a:r>
                        <a:rPr lang="en-US" dirty="0"/>
                        <a:t>L</a:t>
                      </a:r>
                    </a:p>
                  </a:txBody>
                  <a:tcPr/>
                </a:tc>
                <a:tc>
                  <a:txBody>
                    <a:bodyPr/>
                    <a:lstStyle/>
                    <a:p>
                      <a:pPr algn="ctr"/>
                      <a:r>
                        <a:rPr lang="en-US" dirty="0"/>
                        <a:t>L</a:t>
                      </a:r>
                    </a:p>
                  </a:txBody>
                  <a:tcPr/>
                </a:tc>
                <a:tc>
                  <a:txBody>
                    <a:bodyPr/>
                    <a:lstStyle/>
                    <a:p>
                      <a:pPr algn="ctr"/>
                      <a:r>
                        <a:rPr lang="en-US" dirty="0"/>
                        <a:t>L</a:t>
                      </a:r>
                    </a:p>
                  </a:txBody>
                  <a:tcPr/>
                </a:tc>
                <a:extLst>
                  <a:ext uri="{0D108BD9-81ED-4DB2-BD59-A6C34878D82A}">
                    <a16:rowId xmlns:a16="http://schemas.microsoft.com/office/drawing/2014/main" val="1609075317"/>
                  </a:ext>
                </a:extLst>
              </a:tr>
              <a:tr h="370840">
                <a:tc>
                  <a:txBody>
                    <a:bodyPr/>
                    <a:lstStyle/>
                    <a:p>
                      <a:pPr algn="ctr"/>
                      <a:r>
                        <a:rPr lang="en-US" dirty="0"/>
                        <a:t>8</a:t>
                      </a:r>
                    </a:p>
                  </a:txBody>
                  <a:tcPr/>
                </a:tc>
                <a:tc>
                  <a:txBody>
                    <a:bodyPr/>
                    <a:lstStyle/>
                    <a:p>
                      <a:pPr algn="ctr"/>
                      <a:r>
                        <a:rPr lang="en-US" dirty="0"/>
                        <a:t>L</a:t>
                      </a:r>
                    </a:p>
                  </a:txBody>
                  <a:tcPr/>
                </a:tc>
                <a:tc>
                  <a:txBody>
                    <a:bodyPr/>
                    <a:lstStyle/>
                    <a:p>
                      <a:pPr algn="ctr"/>
                      <a:r>
                        <a:rPr lang="en-US" dirty="0"/>
                        <a:t>L</a:t>
                      </a:r>
                    </a:p>
                  </a:txBody>
                  <a:tcPr/>
                </a:tc>
                <a:tc>
                  <a:txBody>
                    <a:bodyPr/>
                    <a:lstStyle/>
                    <a:p>
                      <a:pPr algn="ctr"/>
                      <a:r>
                        <a:rPr lang="en-US" dirty="0"/>
                        <a:t>Days to Weeks</a:t>
                      </a:r>
                    </a:p>
                  </a:txBody>
                  <a:tcPr/>
                </a:tc>
                <a:tc>
                  <a:txBody>
                    <a:bodyPr/>
                    <a:lstStyle/>
                    <a:p>
                      <a:pPr algn="ctr"/>
                      <a:r>
                        <a:rPr lang="en-US" dirty="0"/>
                        <a:t>Ones</a:t>
                      </a:r>
                    </a:p>
                  </a:txBody>
                  <a:tcPr/>
                </a:tc>
                <a:tc>
                  <a:txBody>
                    <a:bodyPr/>
                    <a:lstStyle/>
                    <a:p>
                      <a:pPr algn="ctr"/>
                      <a:r>
                        <a:rPr lang="en-US" dirty="0"/>
                        <a:t>L</a:t>
                      </a:r>
                    </a:p>
                  </a:txBody>
                  <a:tcPr/>
                </a:tc>
                <a:tc>
                  <a:txBody>
                    <a:bodyPr/>
                    <a:lstStyle/>
                    <a:p>
                      <a:pPr algn="ctr"/>
                      <a:r>
                        <a:rPr lang="en-US" dirty="0"/>
                        <a:t>L</a:t>
                      </a:r>
                    </a:p>
                  </a:txBody>
                  <a:tcPr/>
                </a:tc>
                <a:tc>
                  <a:txBody>
                    <a:bodyPr/>
                    <a:lstStyle/>
                    <a:p>
                      <a:pPr algn="ctr"/>
                      <a:r>
                        <a:rPr lang="en-US" dirty="0"/>
                        <a:t>L</a:t>
                      </a:r>
                    </a:p>
                  </a:txBody>
                  <a:tcPr/>
                </a:tc>
                <a:extLst>
                  <a:ext uri="{0D108BD9-81ED-4DB2-BD59-A6C34878D82A}">
                    <a16:rowId xmlns:a16="http://schemas.microsoft.com/office/drawing/2014/main" val="496813434"/>
                  </a:ext>
                </a:extLst>
              </a:tr>
            </a:tbl>
          </a:graphicData>
        </a:graphic>
      </p:graphicFrame>
    </p:spTree>
    <p:extLst>
      <p:ext uri="{BB962C8B-B14F-4D97-AF65-F5344CB8AC3E}">
        <p14:creationId xmlns:p14="http://schemas.microsoft.com/office/powerpoint/2010/main" val="2126730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2">
            <a:lumMod val="60000"/>
            <a:lumOff val="40000"/>
            <a:alpha val="2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D930AB-35A0-4AAB-A8BD-6B7705A61026}"/>
              </a:ext>
            </a:extLst>
          </p:cNvPr>
          <p:cNvSpPr>
            <a:spLocks noGrp="1"/>
          </p:cNvSpPr>
          <p:nvPr>
            <p:ph type="title"/>
          </p:nvPr>
        </p:nvSpPr>
        <p:spPr/>
        <p:txBody>
          <a:bodyPr/>
          <a:lstStyle/>
          <a:p>
            <a:r>
              <a:rPr lang="en-US" dirty="0"/>
              <a:t>Analysis to Select Adversarial Model</a:t>
            </a:r>
          </a:p>
        </p:txBody>
      </p:sp>
      <p:sp>
        <p:nvSpPr>
          <p:cNvPr id="3" name="Slide Number Placeholder 2">
            <a:extLst>
              <a:ext uri="{FF2B5EF4-FFF2-40B4-BE49-F238E27FC236}">
                <a16:creationId xmlns:a16="http://schemas.microsoft.com/office/drawing/2014/main" id="{FF97AFA2-F4FC-4AA7-AC11-075E71BB8A43}"/>
              </a:ext>
            </a:extLst>
          </p:cNvPr>
          <p:cNvSpPr>
            <a:spLocks noGrp="1"/>
          </p:cNvSpPr>
          <p:nvPr>
            <p:ph type="sldNum" sz="quarter" idx="4"/>
          </p:nvPr>
        </p:nvSpPr>
        <p:spPr/>
        <p:txBody>
          <a:bodyPr/>
          <a:lstStyle/>
          <a:p>
            <a:fld id="{4FAB73BC-B049-4115-A692-8D63A059BFB8}" type="slidenum">
              <a:rPr lang="en-US" smtClean="0"/>
              <a:pPr/>
              <a:t>13</a:t>
            </a:fld>
            <a:endParaRPr lang="en-US" dirty="0"/>
          </a:p>
        </p:txBody>
      </p:sp>
      <p:sp>
        <p:nvSpPr>
          <p:cNvPr id="4" name="Text Placeholder 3">
            <a:extLst>
              <a:ext uri="{FF2B5EF4-FFF2-40B4-BE49-F238E27FC236}">
                <a16:creationId xmlns:a16="http://schemas.microsoft.com/office/drawing/2014/main" id="{7A4015C9-9743-4C62-902C-71C31EF5BA04}"/>
              </a:ext>
            </a:extLst>
          </p:cNvPr>
          <p:cNvSpPr>
            <a:spLocks noGrp="1"/>
          </p:cNvSpPr>
          <p:nvPr>
            <p:ph type="body" sz="quarter" idx="10"/>
          </p:nvPr>
        </p:nvSpPr>
        <p:spPr>
          <a:xfrm>
            <a:off x="720648" y="1441697"/>
            <a:ext cx="10058400" cy="5416303"/>
          </a:xfrm>
        </p:spPr>
        <p:txBody>
          <a:bodyPr>
            <a:normAutofit/>
          </a:bodyPr>
          <a:lstStyle/>
          <a:p>
            <a:pPr>
              <a:buFont typeface="Arial" panose="020B0604020202020204" pitchFamily="34" charset="0"/>
              <a:buChar char="•"/>
            </a:pPr>
            <a:r>
              <a:rPr lang="en-US" dirty="0"/>
              <a:t> We have been working to make this process less subjective, taking our deliberation out of the process, and relying more on subject matter expertise</a:t>
            </a:r>
          </a:p>
          <a:p>
            <a:pPr>
              <a:buFont typeface="Arial" panose="020B0604020202020204" pitchFamily="34" charset="0"/>
              <a:buChar char="•"/>
            </a:pPr>
            <a:r>
              <a:rPr lang="en-US" dirty="0"/>
              <a:t> For physical systems, we have surveyed subject matter experts over a variety of dimensions/capabilities do determine what is required to overcome given security measures (skill/tolerance for risk)</a:t>
            </a:r>
          </a:p>
          <a:p>
            <a:pPr>
              <a:buFont typeface="Arial" panose="020B0604020202020204" pitchFamily="34" charset="0"/>
              <a:buChar char="•"/>
            </a:pPr>
            <a:r>
              <a:rPr lang="en-US" dirty="0"/>
              <a:t> Previous (deliberative) methodology can/has produced aggregate ratings for these scenarios; can use variant of ordered </a:t>
            </a:r>
            <a:r>
              <a:rPr lang="en-US" dirty="0" err="1"/>
              <a:t>probit</a:t>
            </a:r>
            <a:r>
              <a:rPr lang="en-US" dirty="0"/>
              <a:t> or similar to predict aggregate rating of future scenarios/adversaries</a:t>
            </a:r>
          </a:p>
          <a:p>
            <a:pPr lvl="1">
              <a:buFont typeface="Arial" panose="020B0604020202020204" pitchFamily="34" charset="0"/>
              <a:buChar char="•"/>
            </a:pPr>
            <a:r>
              <a:rPr lang="en-US" dirty="0"/>
              <a:t>Advantages</a:t>
            </a:r>
          </a:p>
          <a:p>
            <a:pPr lvl="2">
              <a:buFont typeface="Arial" panose="020B0604020202020204" pitchFamily="34" charset="0"/>
              <a:buChar char="•"/>
            </a:pPr>
            <a:r>
              <a:rPr lang="en-US" dirty="0"/>
              <a:t>Resulting predictions are on same scale as past ratings</a:t>
            </a:r>
          </a:p>
          <a:p>
            <a:pPr lvl="1">
              <a:buFont typeface="Arial" panose="020B0604020202020204" pitchFamily="34" charset="0"/>
              <a:buChar char="•"/>
            </a:pPr>
            <a:r>
              <a:rPr lang="en-US" dirty="0"/>
              <a:t>Disadvantages/difficulties</a:t>
            </a:r>
          </a:p>
          <a:p>
            <a:pPr lvl="2">
              <a:buFont typeface="Arial" panose="020B0604020202020204" pitchFamily="34" charset="0"/>
              <a:buChar char="•"/>
            </a:pPr>
            <a:r>
              <a:rPr lang="en-US" dirty="0"/>
              <a:t>Technical difficulty: Link function for ordered </a:t>
            </a:r>
            <a:r>
              <a:rPr lang="en-US" dirty="0" err="1"/>
              <a:t>probit</a:t>
            </a:r>
            <a:r>
              <a:rPr lang="en-US" dirty="0"/>
              <a:t> is nonlinear; constrained kernel smoothing can help</a:t>
            </a:r>
          </a:p>
          <a:p>
            <a:pPr lvl="2">
              <a:buFont typeface="Arial" panose="020B0604020202020204" pitchFamily="34" charset="0"/>
              <a:buChar char="•"/>
            </a:pPr>
            <a:r>
              <a:rPr lang="en-US" dirty="0"/>
              <a:t>Resulting predictions are (partially) dependent on past ratings</a:t>
            </a:r>
          </a:p>
          <a:p>
            <a:pPr>
              <a:buFont typeface="Arial" panose="020B0604020202020204" pitchFamily="34" charset="0"/>
              <a:buChar char="•"/>
            </a:pPr>
            <a:r>
              <a:rPr lang="en-US" dirty="0"/>
              <a:t> Also considering variant of probabilistic clustering without relying on past subjective aggregation</a:t>
            </a:r>
          </a:p>
          <a:p>
            <a:pPr lvl="1">
              <a:buFont typeface="Arial" panose="020B0604020202020204" pitchFamily="34" charset="0"/>
              <a:buChar char="•"/>
            </a:pPr>
            <a:r>
              <a:rPr lang="en-US" dirty="0"/>
              <a:t>Relies on subject matter experts with cross-domain knowledge</a:t>
            </a:r>
          </a:p>
        </p:txBody>
      </p:sp>
    </p:spTree>
    <p:extLst>
      <p:ext uri="{BB962C8B-B14F-4D97-AF65-F5344CB8AC3E}">
        <p14:creationId xmlns:p14="http://schemas.microsoft.com/office/powerpoint/2010/main" val="6904381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2">
            <a:lumMod val="60000"/>
            <a:lumOff val="40000"/>
            <a:alpha val="2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D930AB-35A0-4AAB-A8BD-6B7705A61026}"/>
              </a:ext>
            </a:extLst>
          </p:cNvPr>
          <p:cNvSpPr>
            <a:spLocks noGrp="1"/>
          </p:cNvSpPr>
          <p:nvPr>
            <p:ph type="title"/>
          </p:nvPr>
        </p:nvSpPr>
        <p:spPr/>
        <p:txBody>
          <a:bodyPr/>
          <a:lstStyle/>
          <a:p>
            <a:r>
              <a:rPr lang="en-US" dirty="0"/>
              <a:t>Analysis to Select Adversarial Model</a:t>
            </a:r>
          </a:p>
        </p:txBody>
      </p:sp>
      <p:sp>
        <p:nvSpPr>
          <p:cNvPr id="3" name="Slide Number Placeholder 2">
            <a:extLst>
              <a:ext uri="{FF2B5EF4-FFF2-40B4-BE49-F238E27FC236}">
                <a16:creationId xmlns:a16="http://schemas.microsoft.com/office/drawing/2014/main" id="{FF97AFA2-F4FC-4AA7-AC11-075E71BB8A43}"/>
              </a:ext>
            </a:extLst>
          </p:cNvPr>
          <p:cNvSpPr>
            <a:spLocks noGrp="1"/>
          </p:cNvSpPr>
          <p:nvPr>
            <p:ph type="sldNum" sz="quarter" idx="4"/>
          </p:nvPr>
        </p:nvSpPr>
        <p:spPr/>
        <p:txBody>
          <a:bodyPr/>
          <a:lstStyle/>
          <a:p>
            <a:fld id="{4FAB73BC-B049-4115-A692-8D63A059BFB8}" type="slidenum">
              <a:rPr lang="en-US" smtClean="0"/>
              <a:pPr/>
              <a:t>14</a:t>
            </a:fld>
            <a:endParaRPr lang="en-US" dirty="0"/>
          </a:p>
        </p:txBody>
      </p:sp>
      <p:cxnSp>
        <p:nvCxnSpPr>
          <p:cNvPr id="8" name="Straight Arrow Connector 7">
            <a:extLst>
              <a:ext uri="{FF2B5EF4-FFF2-40B4-BE49-F238E27FC236}">
                <a16:creationId xmlns:a16="http://schemas.microsoft.com/office/drawing/2014/main" id="{9D8CBA57-FD03-41C4-8D54-02CFAE9069D9}"/>
              </a:ext>
            </a:extLst>
          </p:cNvPr>
          <p:cNvCxnSpPr/>
          <p:nvPr/>
        </p:nvCxnSpPr>
        <p:spPr>
          <a:xfrm flipV="1">
            <a:off x="2217887" y="1523065"/>
            <a:ext cx="7315200" cy="61708"/>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8282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3A1116-7591-4C89-A195-0BD63AAAA109}"/>
              </a:ext>
            </a:extLst>
          </p:cNvPr>
          <p:cNvSpPr>
            <a:spLocks noGrp="1"/>
          </p:cNvSpPr>
          <p:nvPr>
            <p:ph type="title"/>
          </p:nvPr>
        </p:nvSpPr>
        <p:spPr/>
        <p:txBody>
          <a:bodyPr/>
          <a:lstStyle/>
          <a:p>
            <a:r>
              <a:rPr lang="en-US" dirty="0"/>
              <a:t>IDART Process</a:t>
            </a:r>
          </a:p>
        </p:txBody>
      </p:sp>
      <p:sp>
        <p:nvSpPr>
          <p:cNvPr id="3" name="Slide Number Placeholder 2">
            <a:extLst>
              <a:ext uri="{FF2B5EF4-FFF2-40B4-BE49-F238E27FC236}">
                <a16:creationId xmlns:a16="http://schemas.microsoft.com/office/drawing/2014/main" id="{0A8338EB-AAB3-4E18-B98B-2FDAC5829B01}"/>
              </a:ext>
            </a:extLst>
          </p:cNvPr>
          <p:cNvSpPr>
            <a:spLocks noGrp="1"/>
          </p:cNvSpPr>
          <p:nvPr>
            <p:ph type="sldNum" sz="quarter" idx="4"/>
          </p:nvPr>
        </p:nvSpPr>
        <p:spPr/>
        <p:txBody>
          <a:bodyPr/>
          <a:lstStyle/>
          <a:p>
            <a:fld id="{4FAB73BC-B049-4115-A692-8D63A059BFB8}" type="slidenum">
              <a:rPr lang="en-US" smtClean="0"/>
              <a:pPr/>
              <a:t>15</a:t>
            </a:fld>
            <a:endParaRPr lang="en-US" dirty="0"/>
          </a:p>
        </p:txBody>
      </p:sp>
      <p:sp>
        <p:nvSpPr>
          <p:cNvPr id="4" name="Text Placeholder 3">
            <a:extLst>
              <a:ext uri="{FF2B5EF4-FFF2-40B4-BE49-F238E27FC236}">
                <a16:creationId xmlns:a16="http://schemas.microsoft.com/office/drawing/2014/main" id="{DA1CDEFD-66FA-41B6-8DF9-54FA13810803}"/>
              </a:ext>
            </a:extLst>
          </p:cNvPr>
          <p:cNvSpPr>
            <a:spLocks noGrp="1"/>
          </p:cNvSpPr>
          <p:nvPr>
            <p:ph type="body" sz="quarter" idx="10"/>
          </p:nvPr>
        </p:nvSpPr>
        <p:spPr/>
        <p:txBody>
          <a:bodyPr/>
          <a:lstStyle/>
          <a:p>
            <a:pPr marL="457200" indent="-457200">
              <a:buFont typeface="+mj-lt"/>
              <a:buAutoNum type="arabicPeriod"/>
            </a:pPr>
            <a:r>
              <a:rPr lang="en-US" dirty="0">
                <a:solidFill>
                  <a:schemeClr val="tx1">
                    <a:alpha val="25000"/>
                  </a:schemeClr>
                </a:solidFill>
              </a:rPr>
              <a:t>Identify consequences of concern (nightmare scenarios)</a:t>
            </a:r>
          </a:p>
          <a:p>
            <a:pPr marL="457200" indent="-457200">
              <a:buFont typeface="+mj-lt"/>
              <a:buAutoNum type="arabicPeriod"/>
            </a:pPr>
            <a:r>
              <a:rPr lang="en-US" dirty="0">
                <a:solidFill>
                  <a:schemeClr val="tx1">
                    <a:alpha val="25000"/>
                  </a:schemeClr>
                </a:solidFill>
              </a:rPr>
              <a:t>Select a model of a realistic adversary, including skills and tolerance for risk</a:t>
            </a:r>
          </a:p>
          <a:p>
            <a:pPr marL="457200" indent="-457200">
              <a:buFont typeface="+mj-lt"/>
              <a:buAutoNum type="arabicPeriod"/>
            </a:pPr>
            <a:r>
              <a:rPr lang="en-US" dirty="0"/>
              <a:t>Collect information about the system, including potential weaknesses and attack vectors</a:t>
            </a:r>
          </a:p>
          <a:p>
            <a:pPr marL="457200" indent="-457200">
              <a:buFont typeface="+mj-lt"/>
              <a:buAutoNum type="arabicPeriod"/>
            </a:pPr>
            <a:r>
              <a:rPr lang="en-US" dirty="0">
                <a:solidFill>
                  <a:schemeClr val="tx1">
                    <a:alpha val="25000"/>
                  </a:schemeClr>
                </a:solidFill>
              </a:rPr>
              <a:t>Identify and document easiest (low effort, low likelihood of detection) attack paths that result in consequences of concern</a:t>
            </a:r>
          </a:p>
          <a:p>
            <a:pPr marL="457200" indent="-457200">
              <a:buFont typeface="+mj-lt"/>
              <a:buAutoNum type="arabicPeriod"/>
            </a:pPr>
            <a:r>
              <a:rPr lang="en-US" dirty="0">
                <a:solidFill>
                  <a:schemeClr val="tx1">
                    <a:alpha val="25000"/>
                  </a:schemeClr>
                </a:solidFill>
              </a:rPr>
              <a:t>(Optional) Demonstrate attack paths to show feasibility</a:t>
            </a:r>
          </a:p>
        </p:txBody>
      </p:sp>
    </p:spTree>
    <p:extLst>
      <p:ext uri="{BB962C8B-B14F-4D97-AF65-F5344CB8AC3E}">
        <p14:creationId xmlns:p14="http://schemas.microsoft.com/office/powerpoint/2010/main" val="4277399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E10013-9CDC-4E04-9FB2-EAB1D05B39D5}"/>
              </a:ext>
            </a:extLst>
          </p:cNvPr>
          <p:cNvSpPr>
            <a:spLocks noGrp="1"/>
          </p:cNvSpPr>
          <p:nvPr>
            <p:ph type="title"/>
          </p:nvPr>
        </p:nvSpPr>
        <p:spPr/>
        <p:txBody>
          <a:bodyPr/>
          <a:lstStyle/>
          <a:p>
            <a:r>
              <a:rPr lang="en-US" dirty="0"/>
              <a:t>System Information and Weaknesses</a:t>
            </a:r>
          </a:p>
        </p:txBody>
      </p:sp>
      <p:sp>
        <p:nvSpPr>
          <p:cNvPr id="3" name="Slide Number Placeholder 2">
            <a:extLst>
              <a:ext uri="{FF2B5EF4-FFF2-40B4-BE49-F238E27FC236}">
                <a16:creationId xmlns:a16="http://schemas.microsoft.com/office/drawing/2014/main" id="{D6645DC7-8AD6-4241-858B-EAA8912540D1}"/>
              </a:ext>
            </a:extLst>
          </p:cNvPr>
          <p:cNvSpPr>
            <a:spLocks noGrp="1"/>
          </p:cNvSpPr>
          <p:nvPr>
            <p:ph type="sldNum" sz="quarter" idx="4"/>
          </p:nvPr>
        </p:nvSpPr>
        <p:spPr/>
        <p:txBody>
          <a:bodyPr/>
          <a:lstStyle/>
          <a:p>
            <a:fld id="{4FAB73BC-B049-4115-A692-8D63A059BFB8}" type="slidenum">
              <a:rPr lang="en-US" smtClean="0"/>
              <a:pPr/>
              <a:t>16</a:t>
            </a:fld>
            <a:endParaRPr lang="en-US" dirty="0"/>
          </a:p>
        </p:txBody>
      </p:sp>
      <p:sp>
        <p:nvSpPr>
          <p:cNvPr id="4" name="Text Placeholder 3">
            <a:extLst>
              <a:ext uri="{FF2B5EF4-FFF2-40B4-BE49-F238E27FC236}">
                <a16:creationId xmlns:a16="http://schemas.microsoft.com/office/drawing/2014/main" id="{58910670-3FAC-4B79-9294-AAF0E025BA24}"/>
              </a:ext>
            </a:extLst>
          </p:cNvPr>
          <p:cNvSpPr>
            <a:spLocks noGrp="1"/>
          </p:cNvSpPr>
          <p:nvPr>
            <p:ph type="body" sz="quarter" idx="10"/>
          </p:nvPr>
        </p:nvSpPr>
        <p:spPr>
          <a:xfrm>
            <a:off x="720648" y="1441697"/>
            <a:ext cx="10058400" cy="4838643"/>
          </a:xfrm>
        </p:spPr>
        <p:txBody>
          <a:bodyPr/>
          <a:lstStyle/>
          <a:p>
            <a:pPr>
              <a:buFont typeface="Arial" panose="020B0604020202020204" pitchFamily="34" charset="0"/>
              <a:buChar char="•"/>
            </a:pPr>
            <a:r>
              <a:rPr lang="en-US" dirty="0"/>
              <a:t> Key takeaway: There are frequently differences between how people think a system is configured vs. how it is actually configured</a:t>
            </a:r>
          </a:p>
          <a:p>
            <a:pPr lvl="1">
              <a:buFont typeface="Arial" panose="020B0604020202020204" pitchFamily="34" charset="0"/>
              <a:buChar char="•"/>
            </a:pPr>
            <a:r>
              <a:rPr lang="en-US" dirty="0"/>
              <a:t>Misunderstanding of terms</a:t>
            </a:r>
          </a:p>
          <a:p>
            <a:pPr lvl="1">
              <a:buFont typeface="Arial" panose="020B0604020202020204" pitchFamily="34" charset="0"/>
              <a:buChar char="•"/>
            </a:pPr>
            <a:r>
              <a:rPr lang="en-US" dirty="0"/>
              <a:t>Outdated system information</a:t>
            </a:r>
          </a:p>
          <a:p>
            <a:pPr lvl="1">
              <a:buFont typeface="Arial" panose="020B0604020202020204" pitchFamily="34" charset="0"/>
              <a:buChar char="•"/>
            </a:pPr>
            <a:r>
              <a:rPr lang="en-US" dirty="0"/>
              <a:t>Plan vs. implementation</a:t>
            </a:r>
          </a:p>
          <a:p>
            <a:pPr>
              <a:buFont typeface="Arial" panose="020B0604020202020204" pitchFamily="34" charset="0"/>
              <a:buChar char="•"/>
            </a:pPr>
            <a:r>
              <a:rPr lang="en-US" dirty="0"/>
              <a:t> Asking the right questions, asking in several different ways</a:t>
            </a:r>
          </a:p>
          <a:p>
            <a:pPr>
              <a:buFont typeface="Arial" panose="020B0604020202020204" pitchFamily="34" charset="0"/>
              <a:buChar char="•"/>
            </a:pPr>
            <a:r>
              <a:rPr lang="en-US" dirty="0"/>
              <a:t> Examples:</a:t>
            </a:r>
          </a:p>
          <a:p>
            <a:pPr lvl="1">
              <a:buFont typeface="Arial" panose="020B0604020202020204" pitchFamily="34" charset="0"/>
              <a:buChar char="•"/>
            </a:pPr>
            <a:r>
              <a:rPr lang="en-US" dirty="0"/>
              <a:t>“Our system is air-gapped”</a:t>
            </a:r>
          </a:p>
          <a:p>
            <a:pPr lvl="2">
              <a:buFont typeface="Arial" panose="020B0604020202020204" pitchFamily="34" charset="0"/>
              <a:buChar char="•"/>
            </a:pPr>
            <a:r>
              <a:rPr lang="en-US" dirty="0"/>
              <a:t>How do you update software on your system?</a:t>
            </a:r>
          </a:p>
          <a:p>
            <a:pPr lvl="2">
              <a:buFont typeface="Arial" panose="020B0604020202020204" pitchFamily="34" charset="0"/>
              <a:buChar char="•"/>
            </a:pPr>
            <a:r>
              <a:rPr lang="en-US" dirty="0"/>
              <a:t>Can employees check their personal email? How do you read the news?</a:t>
            </a:r>
          </a:p>
          <a:p>
            <a:pPr lvl="2">
              <a:buFont typeface="Arial" panose="020B0604020202020204" pitchFamily="34" charset="0"/>
              <a:buChar char="•"/>
            </a:pPr>
            <a:r>
              <a:rPr lang="en-US" dirty="0"/>
              <a:t>Is the same account information used on internal (air-gapped) and external (not air-gapped) networks?</a:t>
            </a:r>
          </a:p>
          <a:p>
            <a:pPr lvl="1">
              <a:buFont typeface="Arial" panose="020B0604020202020204" pitchFamily="34" charset="0"/>
              <a:buChar char="•"/>
            </a:pPr>
            <a:r>
              <a:rPr lang="en-US" dirty="0"/>
              <a:t>Network diagram vs. network map results</a:t>
            </a:r>
          </a:p>
        </p:txBody>
      </p:sp>
    </p:spTree>
    <p:extLst>
      <p:ext uri="{BB962C8B-B14F-4D97-AF65-F5344CB8AC3E}">
        <p14:creationId xmlns:p14="http://schemas.microsoft.com/office/powerpoint/2010/main" val="27912436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3A1116-7591-4C89-A195-0BD63AAAA109}"/>
              </a:ext>
            </a:extLst>
          </p:cNvPr>
          <p:cNvSpPr>
            <a:spLocks noGrp="1"/>
          </p:cNvSpPr>
          <p:nvPr>
            <p:ph type="title"/>
          </p:nvPr>
        </p:nvSpPr>
        <p:spPr/>
        <p:txBody>
          <a:bodyPr/>
          <a:lstStyle/>
          <a:p>
            <a:r>
              <a:rPr lang="en-US" dirty="0"/>
              <a:t>IDART Process</a:t>
            </a:r>
          </a:p>
        </p:txBody>
      </p:sp>
      <p:sp>
        <p:nvSpPr>
          <p:cNvPr id="3" name="Slide Number Placeholder 2">
            <a:extLst>
              <a:ext uri="{FF2B5EF4-FFF2-40B4-BE49-F238E27FC236}">
                <a16:creationId xmlns:a16="http://schemas.microsoft.com/office/drawing/2014/main" id="{0A8338EB-AAB3-4E18-B98B-2FDAC5829B01}"/>
              </a:ext>
            </a:extLst>
          </p:cNvPr>
          <p:cNvSpPr>
            <a:spLocks noGrp="1"/>
          </p:cNvSpPr>
          <p:nvPr>
            <p:ph type="sldNum" sz="quarter" idx="4"/>
          </p:nvPr>
        </p:nvSpPr>
        <p:spPr/>
        <p:txBody>
          <a:bodyPr/>
          <a:lstStyle/>
          <a:p>
            <a:fld id="{4FAB73BC-B049-4115-A692-8D63A059BFB8}" type="slidenum">
              <a:rPr lang="en-US" smtClean="0"/>
              <a:pPr/>
              <a:t>17</a:t>
            </a:fld>
            <a:endParaRPr lang="en-US" dirty="0"/>
          </a:p>
        </p:txBody>
      </p:sp>
      <p:sp>
        <p:nvSpPr>
          <p:cNvPr id="4" name="Text Placeholder 3">
            <a:extLst>
              <a:ext uri="{FF2B5EF4-FFF2-40B4-BE49-F238E27FC236}">
                <a16:creationId xmlns:a16="http://schemas.microsoft.com/office/drawing/2014/main" id="{DA1CDEFD-66FA-41B6-8DF9-54FA13810803}"/>
              </a:ext>
            </a:extLst>
          </p:cNvPr>
          <p:cNvSpPr>
            <a:spLocks noGrp="1"/>
          </p:cNvSpPr>
          <p:nvPr>
            <p:ph type="body" sz="quarter" idx="10"/>
          </p:nvPr>
        </p:nvSpPr>
        <p:spPr/>
        <p:txBody>
          <a:bodyPr/>
          <a:lstStyle/>
          <a:p>
            <a:pPr marL="457200" indent="-457200">
              <a:buFont typeface="+mj-lt"/>
              <a:buAutoNum type="arabicPeriod"/>
            </a:pPr>
            <a:r>
              <a:rPr lang="en-US" dirty="0">
                <a:solidFill>
                  <a:schemeClr val="tx1">
                    <a:alpha val="25000"/>
                  </a:schemeClr>
                </a:solidFill>
              </a:rPr>
              <a:t>Identify consequences of concern (nightmare scenarios)</a:t>
            </a:r>
          </a:p>
          <a:p>
            <a:pPr marL="457200" indent="-457200">
              <a:buFont typeface="+mj-lt"/>
              <a:buAutoNum type="arabicPeriod"/>
            </a:pPr>
            <a:r>
              <a:rPr lang="en-US" dirty="0">
                <a:solidFill>
                  <a:schemeClr val="tx1">
                    <a:alpha val="25000"/>
                  </a:schemeClr>
                </a:solidFill>
              </a:rPr>
              <a:t>Select a model of a realistic adversary, including skills and tolerance for risk</a:t>
            </a:r>
          </a:p>
          <a:p>
            <a:pPr marL="457200" indent="-457200">
              <a:buFont typeface="+mj-lt"/>
              <a:buAutoNum type="arabicPeriod"/>
            </a:pPr>
            <a:r>
              <a:rPr lang="en-US" dirty="0">
                <a:solidFill>
                  <a:schemeClr val="tx1">
                    <a:alpha val="25000"/>
                  </a:schemeClr>
                </a:solidFill>
              </a:rPr>
              <a:t>Collect information about the system, including potential weaknesses and attack vectors</a:t>
            </a:r>
          </a:p>
          <a:p>
            <a:pPr marL="457200" indent="-457200">
              <a:buFont typeface="+mj-lt"/>
              <a:buAutoNum type="arabicPeriod"/>
            </a:pPr>
            <a:r>
              <a:rPr lang="en-US" dirty="0"/>
              <a:t>Identify and document easiest (low effort, low likelihood of detection) attack paths that result in consequences of concern</a:t>
            </a:r>
          </a:p>
          <a:p>
            <a:pPr marL="457200" indent="-457200">
              <a:buFont typeface="+mj-lt"/>
              <a:buAutoNum type="arabicPeriod"/>
            </a:pPr>
            <a:r>
              <a:rPr lang="en-US" dirty="0">
                <a:solidFill>
                  <a:schemeClr val="tx1">
                    <a:alpha val="25000"/>
                  </a:schemeClr>
                </a:solidFill>
              </a:rPr>
              <a:t>(Optional) Demonstrate attack paths to show feasibility</a:t>
            </a:r>
          </a:p>
        </p:txBody>
      </p:sp>
    </p:spTree>
    <p:extLst>
      <p:ext uri="{BB962C8B-B14F-4D97-AF65-F5344CB8AC3E}">
        <p14:creationId xmlns:p14="http://schemas.microsoft.com/office/powerpoint/2010/main" val="3049734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65AC0D-BFEA-4821-BBBF-D28D8004BC64}"/>
              </a:ext>
            </a:extLst>
          </p:cNvPr>
          <p:cNvSpPr>
            <a:spLocks noGrp="1"/>
          </p:cNvSpPr>
          <p:nvPr>
            <p:ph type="title"/>
          </p:nvPr>
        </p:nvSpPr>
        <p:spPr/>
        <p:txBody>
          <a:bodyPr/>
          <a:lstStyle/>
          <a:p>
            <a:r>
              <a:rPr lang="en-US" dirty="0"/>
              <a:t>Attack Paths</a:t>
            </a:r>
          </a:p>
        </p:txBody>
      </p:sp>
      <p:sp>
        <p:nvSpPr>
          <p:cNvPr id="3" name="Slide Number Placeholder 2">
            <a:extLst>
              <a:ext uri="{FF2B5EF4-FFF2-40B4-BE49-F238E27FC236}">
                <a16:creationId xmlns:a16="http://schemas.microsoft.com/office/drawing/2014/main" id="{566ABFFA-3DBA-4EBC-AAF5-F3B79D6E9125}"/>
              </a:ext>
            </a:extLst>
          </p:cNvPr>
          <p:cNvSpPr>
            <a:spLocks noGrp="1"/>
          </p:cNvSpPr>
          <p:nvPr>
            <p:ph type="sldNum" sz="quarter" idx="4"/>
          </p:nvPr>
        </p:nvSpPr>
        <p:spPr/>
        <p:txBody>
          <a:bodyPr/>
          <a:lstStyle/>
          <a:p>
            <a:fld id="{4FAB73BC-B049-4115-A692-8D63A059BFB8}" type="slidenum">
              <a:rPr lang="en-US" smtClean="0"/>
              <a:pPr/>
              <a:t>18</a:t>
            </a:fld>
            <a:endParaRPr lang="en-US" dirty="0"/>
          </a:p>
        </p:txBody>
      </p:sp>
      <p:sp>
        <p:nvSpPr>
          <p:cNvPr id="4" name="Text Placeholder 3">
            <a:extLst>
              <a:ext uri="{FF2B5EF4-FFF2-40B4-BE49-F238E27FC236}">
                <a16:creationId xmlns:a16="http://schemas.microsoft.com/office/drawing/2014/main" id="{D157A7B5-F207-4481-96EC-9E34E8969A10}"/>
              </a:ext>
            </a:extLst>
          </p:cNvPr>
          <p:cNvSpPr>
            <a:spLocks noGrp="1"/>
          </p:cNvSpPr>
          <p:nvPr>
            <p:ph type="body" sz="quarter" idx="10"/>
          </p:nvPr>
        </p:nvSpPr>
        <p:spPr>
          <a:xfrm>
            <a:off x="720648" y="1441697"/>
            <a:ext cx="10058400" cy="5175800"/>
          </a:xfrm>
        </p:spPr>
        <p:txBody>
          <a:bodyPr/>
          <a:lstStyle/>
          <a:p>
            <a:pPr>
              <a:buFont typeface="Arial" panose="020B0604020202020204" pitchFamily="34" charset="0"/>
              <a:buChar char="•"/>
            </a:pPr>
            <a:r>
              <a:rPr lang="en-US" dirty="0"/>
              <a:t> Key assumption: An adversary will not do something difficult or easily detectable if the same result can be accomplished by doing something easy or less detectable</a:t>
            </a:r>
          </a:p>
          <a:p>
            <a:pPr lvl="1">
              <a:buFont typeface="Arial" panose="020B0604020202020204" pitchFamily="34" charset="0"/>
              <a:buChar char="•"/>
            </a:pPr>
            <a:r>
              <a:rPr lang="en-US" dirty="0"/>
              <a:t>Example: No need to produce completely realistic badge or use an insider if you can just walk in the door</a:t>
            </a:r>
          </a:p>
          <a:p>
            <a:pPr lvl="1">
              <a:buFont typeface="Arial" panose="020B0604020202020204" pitchFamily="34" charset="0"/>
              <a:buChar char="•"/>
            </a:pPr>
            <a:r>
              <a:rPr lang="en-US" dirty="0"/>
              <a:t>Example: Launch zero-day exploit to infiltrate network or dress up as IT support and use social engineering to gain physical access to servers?</a:t>
            </a:r>
          </a:p>
          <a:p>
            <a:pPr>
              <a:buFont typeface="Arial" panose="020B0604020202020204" pitchFamily="34" charset="0"/>
              <a:buChar char="•"/>
            </a:pPr>
            <a:r>
              <a:rPr lang="en-US" dirty="0"/>
              <a:t> Basic strategy</a:t>
            </a:r>
          </a:p>
          <a:p>
            <a:pPr lvl="1">
              <a:buFont typeface="Arial" panose="020B0604020202020204" pitchFamily="34" charset="0"/>
              <a:buChar char="•"/>
            </a:pPr>
            <a:r>
              <a:rPr lang="en-US" dirty="0"/>
              <a:t>Find a large open wall and post-its</a:t>
            </a:r>
          </a:p>
          <a:p>
            <a:pPr lvl="1">
              <a:buFont typeface="Arial" panose="020B0604020202020204" pitchFamily="34" charset="0"/>
              <a:buChar char="•"/>
            </a:pPr>
            <a:r>
              <a:rPr lang="en-US" dirty="0"/>
              <a:t>Starting points on one side, nightmare consequences on the other</a:t>
            </a:r>
          </a:p>
          <a:p>
            <a:pPr lvl="1">
              <a:buFont typeface="Arial" panose="020B0604020202020204" pitchFamily="34" charset="0"/>
              <a:buChar char="•"/>
            </a:pPr>
            <a:r>
              <a:rPr lang="en-US" dirty="0"/>
              <a:t>Brainstorm steps at any point in the attack sequence based on ideas/expertise</a:t>
            </a:r>
          </a:p>
          <a:p>
            <a:pPr lvl="1">
              <a:buFont typeface="Arial" panose="020B0604020202020204" pitchFamily="34" charset="0"/>
              <a:buChar char="•"/>
            </a:pPr>
            <a:r>
              <a:rPr lang="en-US" dirty="0"/>
              <a:t>Prune steps that are too difficult for adversary model or more difficult than other steps that accomplish same result</a:t>
            </a:r>
          </a:p>
          <a:p>
            <a:pPr lvl="1">
              <a:buFont typeface="Arial" panose="020B0604020202020204" pitchFamily="34" charset="0"/>
              <a:buChar char="•"/>
            </a:pPr>
            <a:r>
              <a:rPr lang="en-US" dirty="0"/>
              <a:t>Chain together steps to create attack path</a:t>
            </a:r>
          </a:p>
          <a:p>
            <a:pPr>
              <a:buFont typeface="Arial" panose="020B0604020202020204" pitchFamily="34" charset="0"/>
              <a:buChar char="•"/>
            </a:pPr>
            <a:r>
              <a:rPr lang="en-US" dirty="0"/>
              <a:t> Detailed and complete information about the system is critical</a:t>
            </a:r>
          </a:p>
          <a:p>
            <a:pPr>
              <a:buFont typeface="Arial" panose="020B0604020202020204" pitchFamily="34" charset="0"/>
              <a:buChar char="•"/>
            </a:pPr>
            <a:r>
              <a:rPr lang="en-US" dirty="0"/>
              <a:t> May require some iteration</a:t>
            </a:r>
          </a:p>
        </p:txBody>
      </p:sp>
    </p:spTree>
    <p:extLst>
      <p:ext uri="{BB962C8B-B14F-4D97-AF65-F5344CB8AC3E}">
        <p14:creationId xmlns:p14="http://schemas.microsoft.com/office/powerpoint/2010/main" val="1044371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3A1116-7591-4C89-A195-0BD63AAAA109}"/>
              </a:ext>
            </a:extLst>
          </p:cNvPr>
          <p:cNvSpPr>
            <a:spLocks noGrp="1"/>
          </p:cNvSpPr>
          <p:nvPr>
            <p:ph type="title"/>
          </p:nvPr>
        </p:nvSpPr>
        <p:spPr/>
        <p:txBody>
          <a:bodyPr/>
          <a:lstStyle/>
          <a:p>
            <a:r>
              <a:rPr lang="en-US" dirty="0"/>
              <a:t>IDART Process</a:t>
            </a:r>
          </a:p>
        </p:txBody>
      </p:sp>
      <p:sp>
        <p:nvSpPr>
          <p:cNvPr id="3" name="Slide Number Placeholder 2">
            <a:extLst>
              <a:ext uri="{FF2B5EF4-FFF2-40B4-BE49-F238E27FC236}">
                <a16:creationId xmlns:a16="http://schemas.microsoft.com/office/drawing/2014/main" id="{0A8338EB-AAB3-4E18-B98B-2FDAC5829B01}"/>
              </a:ext>
            </a:extLst>
          </p:cNvPr>
          <p:cNvSpPr>
            <a:spLocks noGrp="1"/>
          </p:cNvSpPr>
          <p:nvPr>
            <p:ph type="sldNum" sz="quarter" idx="4"/>
          </p:nvPr>
        </p:nvSpPr>
        <p:spPr/>
        <p:txBody>
          <a:bodyPr/>
          <a:lstStyle/>
          <a:p>
            <a:fld id="{4FAB73BC-B049-4115-A692-8D63A059BFB8}" type="slidenum">
              <a:rPr lang="en-US" smtClean="0"/>
              <a:pPr/>
              <a:t>19</a:t>
            </a:fld>
            <a:endParaRPr lang="en-US" dirty="0"/>
          </a:p>
        </p:txBody>
      </p:sp>
      <p:sp>
        <p:nvSpPr>
          <p:cNvPr id="4" name="Text Placeholder 3">
            <a:extLst>
              <a:ext uri="{FF2B5EF4-FFF2-40B4-BE49-F238E27FC236}">
                <a16:creationId xmlns:a16="http://schemas.microsoft.com/office/drawing/2014/main" id="{DA1CDEFD-66FA-41B6-8DF9-54FA13810803}"/>
              </a:ext>
            </a:extLst>
          </p:cNvPr>
          <p:cNvSpPr>
            <a:spLocks noGrp="1"/>
          </p:cNvSpPr>
          <p:nvPr>
            <p:ph type="body" sz="quarter" idx="10"/>
          </p:nvPr>
        </p:nvSpPr>
        <p:spPr/>
        <p:txBody>
          <a:bodyPr/>
          <a:lstStyle/>
          <a:p>
            <a:pPr marL="457200" indent="-457200">
              <a:buFont typeface="+mj-lt"/>
              <a:buAutoNum type="arabicPeriod"/>
            </a:pPr>
            <a:r>
              <a:rPr lang="en-US" dirty="0">
                <a:solidFill>
                  <a:schemeClr val="tx1">
                    <a:alpha val="25000"/>
                  </a:schemeClr>
                </a:solidFill>
              </a:rPr>
              <a:t>Identify consequences of concern (nightmare scenarios)</a:t>
            </a:r>
          </a:p>
          <a:p>
            <a:pPr marL="457200" indent="-457200">
              <a:buFont typeface="+mj-lt"/>
              <a:buAutoNum type="arabicPeriod"/>
            </a:pPr>
            <a:r>
              <a:rPr lang="en-US" dirty="0">
                <a:solidFill>
                  <a:schemeClr val="tx1">
                    <a:alpha val="25000"/>
                  </a:schemeClr>
                </a:solidFill>
              </a:rPr>
              <a:t>Select a model of a realistic adversary, including skills and tolerance for risk</a:t>
            </a:r>
          </a:p>
          <a:p>
            <a:pPr marL="457200" indent="-457200">
              <a:buFont typeface="+mj-lt"/>
              <a:buAutoNum type="arabicPeriod"/>
            </a:pPr>
            <a:r>
              <a:rPr lang="en-US" dirty="0">
                <a:solidFill>
                  <a:schemeClr val="tx1">
                    <a:alpha val="25000"/>
                  </a:schemeClr>
                </a:solidFill>
              </a:rPr>
              <a:t>Collect information about the system, including potential weaknesses and attack vectors</a:t>
            </a:r>
          </a:p>
          <a:p>
            <a:pPr marL="457200" indent="-457200">
              <a:buFont typeface="+mj-lt"/>
              <a:buAutoNum type="arabicPeriod"/>
            </a:pPr>
            <a:r>
              <a:rPr lang="en-US" dirty="0">
                <a:solidFill>
                  <a:schemeClr val="tx1">
                    <a:alpha val="25000"/>
                  </a:schemeClr>
                </a:solidFill>
              </a:rPr>
              <a:t>Identify and document easiest (low effort, low likelihood of detection) attack paths that result in consequences of concern</a:t>
            </a:r>
          </a:p>
          <a:p>
            <a:pPr marL="457200" indent="-457200">
              <a:buFont typeface="+mj-lt"/>
              <a:buAutoNum type="arabicPeriod"/>
            </a:pPr>
            <a:r>
              <a:rPr lang="en-US" dirty="0"/>
              <a:t>(Optional) Demonstrate attack paths to show feasibility</a:t>
            </a:r>
          </a:p>
        </p:txBody>
      </p:sp>
    </p:spTree>
    <p:extLst>
      <p:ext uri="{BB962C8B-B14F-4D97-AF65-F5344CB8AC3E}">
        <p14:creationId xmlns:p14="http://schemas.microsoft.com/office/powerpoint/2010/main" val="4156278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Background</a:t>
            </a:r>
          </a:p>
        </p:txBody>
      </p:sp>
      <p:sp>
        <p:nvSpPr>
          <p:cNvPr id="2" name="Slide Number Placeholder 1"/>
          <p:cNvSpPr>
            <a:spLocks noGrp="1"/>
          </p:cNvSpPr>
          <p:nvPr>
            <p:ph type="sldNum" sz="quarter" idx="4"/>
          </p:nvPr>
        </p:nvSpPr>
        <p:spPr/>
        <p:txBody>
          <a:bodyPr/>
          <a:lstStyle/>
          <a:p>
            <a:fld id="{4FAB73BC-B049-4115-A692-8D63A059BFB8}" type="slidenum">
              <a:rPr lang="en-US" smtClean="0"/>
              <a:pPr/>
              <a:t>2</a:t>
            </a:fld>
            <a:endParaRPr lang="en-US" dirty="0"/>
          </a:p>
        </p:txBody>
      </p:sp>
      <p:sp>
        <p:nvSpPr>
          <p:cNvPr id="5" name="Text Placeholder 4"/>
          <p:cNvSpPr>
            <a:spLocks noGrp="1"/>
          </p:cNvSpPr>
          <p:nvPr>
            <p:ph type="body" sz="quarter" idx="10"/>
          </p:nvPr>
        </p:nvSpPr>
        <p:spPr>
          <a:xfrm>
            <a:off x="720648" y="1441697"/>
            <a:ext cx="10058400" cy="5416303"/>
          </a:xfrm>
        </p:spPr>
        <p:txBody>
          <a:bodyPr>
            <a:normAutofit/>
          </a:bodyPr>
          <a:lstStyle/>
          <a:p>
            <a:pPr>
              <a:buFont typeface="Arial" panose="020B0604020202020204" pitchFamily="34" charset="0"/>
              <a:buChar char="•"/>
            </a:pPr>
            <a:r>
              <a:rPr lang="en-US" dirty="0"/>
              <a:t> Received Ph.D. in Economics from the University of Oregon in 2017</a:t>
            </a:r>
          </a:p>
          <a:p>
            <a:pPr lvl="1">
              <a:buFont typeface="Arial" panose="020B0604020202020204" pitchFamily="34" charset="0"/>
              <a:buChar char="•"/>
            </a:pPr>
            <a:r>
              <a:rPr lang="en-US" dirty="0"/>
              <a:t>Focus in industrial organization and econometrics</a:t>
            </a:r>
          </a:p>
          <a:p>
            <a:pPr lvl="1">
              <a:buFont typeface="Arial" panose="020B0604020202020204" pitchFamily="34" charset="0"/>
              <a:buChar char="•"/>
            </a:pPr>
            <a:r>
              <a:rPr lang="en-US" dirty="0"/>
              <a:t>Efficiency analyses (technical and allocative)</a:t>
            </a:r>
          </a:p>
          <a:p>
            <a:pPr lvl="1">
              <a:buFont typeface="Arial" panose="020B0604020202020204" pitchFamily="34" charset="0"/>
              <a:buChar char="•"/>
            </a:pPr>
            <a:r>
              <a:rPr lang="en-US" dirty="0"/>
              <a:t>Structural modeling of pricing and economies of scale</a:t>
            </a:r>
          </a:p>
          <a:p>
            <a:pPr>
              <a:buFont typeface="Arial" panose="020B0604020202020204" pitchFamily="34" charset="0"/>
              <a:buChar char="•"/>
            </a:pPr>
            <a:r>
              <a:rPr lang="en-US" dirty="0"/>
              <a:t> Experience interning at Pacific Northwest National Laboratory</a:t>
            </a:r>
          </a:p>
          <a:p>
            <a:pPr lvl="1">
              <a:buFont typeface="Arial" panose="020B0604020202020204" pitchFamily="34" charset="0"/>
              <a:buChar char="•"/>
            </a:pPr>
            <a:r>
              <a:rPr lang="en-US" dirty="0"/>
              <a:t>Disease modeling</a:t>
            </a:r>
          </a:p>
          <a:p>
            <a:pPr lvl="1">
              <a:buFont typeface="Arial" panose="020B0604020202020204" pitchFamily="34" charset="0"/>
              <a:buChar char="•"/>
            </a:pPr>
            <a:r>
              <a:rPr lang="en-US" dirty="0"/>
              <a:t>Nuclear proliferation pathway analysis</a:t>
            </a:r>
          </a:p>
          <a:p>
            <a:pPr lvl="1">
              <a:buFont typeface="Arial" panose="020B0604020202020204" pitchFamily="34" charset="0"/>
              <a:buChar char="•"/>
            </a:pPr>
            <a:r>
              <a:rPr lang="en-US" dirty="0"/>
              <a:t>Social media analytics</a:t>
            </a:r>
          </a:p>
          <a:p>
            <a:pPr lvl="1">
              <a:buFont typeface="Arial" panose="020B0604020202020204" pitchFamily="34" charset="0"/>
              <a:buChar char="•"/>
            </a:pPr>
            <a:r>
              <a:rPr lang="en-US" dirty="0"/>
              <a:t>Social network analysis for cyber vulnerabilities</a:t>
            </a:r>
          </a:p>
          <a:p>
            <a:pPr>
              <a:buFont typeface="Arial" panose="020B0604020202020204" pitchFamily="34" charset="0"/>
              <a:buChar char="•"/>
            </a:pPr>
            <a:r>
              <a:rPr lang="en-US" dirty="0"/>
              <a:t> Currently a Senior Cybersecurity Researcher at Sandia National Laboratories</a:t>
            </a:r>
          </a:p>
          <a:p>
            <a:pPr lvl="1">
              <a:buFont typeface="Arial" panose="020B0604020202020204" pitchFamily="34" charset="0"/>
              <a:buChar char="•"/>
            </a:pPr>
            <a:r>
              <a:rPr lang="en-US" dirty="0"/>
              <a:t>Risk and resilience analyses</a:t>
            </a:r>
          </a:p>
          <a:p>
            <a:pPr lvl="1">
              <a:buFont typeface="Arial" panose="020B0604020202020204" pitchFamily="34" charset="0"/>
              <a:buChar char="•"/>
            </a:pPr>
            <a:r>
              <a:rPr lang="en-US" dirty="0"/>
              <a:t>Statistical analyses for variety of projects</a:t>
            </a:r>
          </a:p>
          <a:p>
            <a:pPr lvl="1">
              <a:buFont typeface="Arial" panose="020B0604020202020204" pitchFamily="34" charset="0"/>
              <a:buChar char="•"/>
            </a:pPr>
            <a:endParaRPr lang="en-US" dirty="0"/>
          </a:p>
        </p:txBody>
      </p:sp>
    </p:spTree>
    <p:extLst>
      <p:ext uri="{BB962C8B-B14F-4D97-AF65-F5344CB8AC3E}">
        <p14:creationId xmlns:p14="http://schemas.microsoft.com/office/powerpoint/2010/main" val="2065010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3C2131-1515-46FC-8F05-A531FF043A3E}"/>
              </a:ext>
            </a:extLst>
          </p:cNvPr>
          <p:cNvSpPr>
            <a:spLocks noGrp="1"/>
          </p:cNvSpPr>
          <p:nvPr>
            <p:ph type="title"/>
          </p:nvPr>
        </p:nvSpPr>
        <p:spPr/>
        <p:txBody>
          <a:bodyPr/>
          <a:lstStyle/>
          <a:p>
            <a:r>
              <a:rPr lang="en-US" dirty="0"/>
              <a:t>Demonstrating Attack Paths</a:t>
            </a:r>
          </a:p>
        </p:txBody>
      </p:sp>
      <p:sp>
        <p:nvSpPr>
          <p:cNvPr id="3" name="Slide Number Placeholder 2">
            <a:extLst>
              <a:ext uri="{FF2B5EF4-FFF2-40B4-BE49-F238E27FC236}">
                <a16:creationId xmlns:a16="http://schemas.microsoft.com/office/drawing/2014/main" id="{56E688F3-D40C-4CA6-AFD2-5390CD706CE1}"/>
              </a:ext>
            </a:extLst>
          </p:cNvPr>
          <p:cNvSpPr>
            <a:spLocks noGrp="1"/>
          </p:cNvSpPr>
          <p:nvPr>
            <p:ph type="sldNum" sz="quarter" idx="4"/>
          </p:nvPr>
        </p:nvSpPr>
        <p:spPr/>
        <p:txBody>
          <a:bodyPr/>
          <a:lstStyle/>
          <a:p>
            <a:fld id="{4FAB73BC-B049-4115-A692-8D63A059BFB8}" type="slidenum">
              <a:rPr lang="en-US" smtClean="0"/>
              <a:pPr/>
              <a:t>20</a:t>
            </a:fld>
            <a:endParaRPr lang="en-US" dirty="0"/>
          </a:p>
        </p:txBody>
      </p:sp>
      <p:sp>
        <p:nvSpPr>
          <p:cNvPr id="4" name="Text Placeholder 3">
            <a:extLst>
              <a:ext uri="{FF2B5EF4-FFF2-40B4-BE49-F238E27FC236}">
                <a16:creationId xmlns:a16="http://schemas.microsoft.com/office/drawing/2014/main" id="{24C8C1BA-A70C-44C7-9F31-C8E19BB97E1B}"/>
              </a:ext>
            </a:extLst>
          </p:cNvPr>
          <p:cNvSpPr>
            <a:spLocks noGrp="1"/>
          </p:cNvSpPr>
          <p:nvPr>
            <p:ph type="body" sz="quarter" idx="10"/>
          </p:nvPr>
        </p:nvSpPr>
        <p:spPr/>
        <p:txBody>
          <a:bodyPr/>
          <a:lstStyle/>
          <a:p>
            <a:pPr>
              <a:buFont typeface="Arial" panose="020B0604020202020204" pitchFamily="34" charset="0"/>
              <a:buChar char="•"/>
            </a:pPr>
            <a:r>
              <a:rPr lang="en-US" dirty="0"/>
              <a:t> Main goal: Show it’s possible to make a nightmare consequence happen under the adversarial model</a:t>
            </a:r>
          </a:p>
          <a:p>
            <a:pPr>
              <a:buFont typeface="Arial" panose="020B0604020202020204" pitchFamily="34" charset="0"/>
              <a:buChar char="•"/>
            </a:pPr>
            <a:r>
              <a:rPr lang="en-US" dirty="0"/>
              <a:t> Showmanship/cool factor never hurts</a:t>
            </a:r>
          </a:p>
          <a:p>
            <a:pPr>
              <a:buFont typeface="Arial" panose="020B0604020202020204" pitchFamily="34" charset="0"/>
              <a:buChar char="•"/>
            </a:pPr>
            <a:r>
              <a:rPr lang="en-US" dirty="0"/>
              <a:t> Many clients think attacks have to be sophisticated</a:t>
            </a:r>
          </a:p>
          <a:p>
            <a:pPr lvl="1">
              <a:buFont typeface="Arial" panose="020B0604020202020204" pitchFamily="34" charset="0"/>
              <a:buChar char="•"/>
            </a:pPr>
            <a:r>
              <a:rPr lang="en-US" dirty="0"/>
              <a:t>Showing them an attack can be easy gets them thinking other low-hanging fruit</a:t>
            </a:r>
          </a:p>
          <a:p>
            <a:pPr lvl="1">
              <a:buFont typeface="Arial" panose="020B0604020202020204" pitchFamily="34" charset="0"/>
              <a:buChar char="•"/>
            </a:pPr>
            <a:r>
              <a:rPr lang="en-US" dirty="0"/>
              <a:t>We like to perform assessments in design phase; red-team mentality becomes ingrained in design process</a:t>
            </a:r>
          </a:p>
        </p:txBody>
      </p:sp>
    </p:spTree>
    <p:extLst>
      <p:ext uri="{BB962C8B-B14F-4D97-AF65-F5344CB8AC3E}">
        <p14:creationId xmlns:p14="http://schemas.microsoft.com/office/powerpoint/2010/main" val="3159091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9B850-7134-4E52-8D80-FCE0D156B968}"/>
              </a:ext>
            </a:extLst>
          </p:cNvPr>
          <p:cNvSpPr>
            <a:spLocks noGrp="1"/>
          </p:cNvSpPr>
          <p:nvPr>
            <p:ph type="title"/>
          </p:nvPr>
        </p:nvSpPr>
        <p:spPr/>
        <p:txBody>
          <a:bodyPr/>
          <a:lstStyle/>
          <a:p>
            <a:r>
              <a:rPr lang="en-US" dirty="0"/>
              <a:t>IDART Takeaways</a:t>
            </a:r>
          </a:p>
        </p:txBody>
      </p:sp>
      <p:sp>
        <p:nvSpPr>
          <p:cNvPr id="3" name="Slide Number Placeholder 2">
            <a:extLst>
              <a:ext uri="{FF2B5EF4-FFF2-40B4-BE49-F238E27FC236}">
                <a16:creationId xmlns:a16="http://schemas.microsoft.com/office/drawing/2014/main" id="{4B6C5900-E93D-4192-A0D8-B74792FA1F52}"/>
              </a:ext>
            </a:extLst>
          </p:cNvPr>
          <p:cNvSpPr>
            <a:spLocks noGrp="1"/>
          </p:cNvSpPr>
          <p:nvPr>
            <p:ph type="sldNum" sz="quarter" idx="4"/>
          </p:nvPr>
        </p:nvSpPr>
        <p:spPr/>
        <p:txBody>
          <a:bodyPr/>
          <a:lstStyle/>
          <a:p>
            <a:fld id="{4FAB73BC-B049-4115-A692-8D63A059BFB8}" type="slidenum">
              <a:rPr lang="en-US" smtClean="0"/>
              <a:pPr/>
              <a:t>21</a:t>
            </a:fld>
            <a:endParaRPr lang="en-US" dirty="0"/>
          </a:p>
        </p:txBody>
      </p:sp>
      <p:sp>
        <p:nvSpPr>
          <p:cNvPr id="4" name="Text Placeholder 3">
            <a:extLst>
              <a:ext uri="{FF2B5EF4-FFF2-40B4-BE49-F238E27FC236}">
                <a16:creationId xmlns:a16="http://schemas.microsoft.com/office/drawing/2014/main" id="{D94C428A-7F47-4145-8F00-E3667D6FA92C}"/>
              </a:ext>
            </a:extLst>
          </p:cNvPr>
          <p:cNvSpPr>
            <a:spLocks noGrp="1"/>
          </p:cNvSpPr>
          <p:nvPr>
            <p:ph type="body" sz="quarter" idx="10"/>
          </p:nvPr>
        </p:nvSpPr>
        <p:spPr/>
        <p:txBody>
          <a:bodyPr/>
          <a:lstStyle/>
          <a:p>
            <a:pPr>
              <a:buFont typeface="Arial" panose="020B0604020202020204" pitchFamily="34" charset="0"/>
              <a:buChar char="•"/>
            </a:pPr>
            <a:r>
              <a:rPr lang="en-US" dirty="0"/>
              <a:t> Real-life security measures are often not as advanced as expected</a:t>
            </a:r>
          </a:p>
          <a:p>
            <a:pPr lvl="1">
              <a:buFont typeface="Arial" panose="020B0604020202020204" pitchFamily="34" charset="0"/>
              <a:buChar char="•"/>
            </a:pPr>
            <a:r>
              <a:rPr lang="en-US" dirty="0"/>
              <a:t>Attacks do not need to be sophisticated to be successful</a:t>
            </a:r>
          </a:p>
          <a:p>
            <a:pPr lvl="1">
              <a:buFont typeface="Arial" panose="020B0604020202020204" pitchFamily="34" charset="0"/>
              <a:buChar char="•"/>
            </a:pPr>
            <a:r>
              <a:rPr lang="en-US" dirty="0"/>
              <a:t>Security measures tend to focus on one area, leaving open other attack vectors</a:t>
            </a:r>
          </a:p>
          <a:p>
            <a:pPr>
              <a:buFont typeface="Arial" panose="020B0604020202020204" pitchFamily="34" charset="0"/>
              <a:buChar char="•"/>
            </a:pPr>
            <a:r>
              <a:rPr lang="en-US" dirty="0"/>
              <a:t> Frequent differences between design plan and implementation</a:t>
            </a:r>
          </a:p>
          <a:p>
            <a:pPr>
              <a:buFont typeface="Arial" panose="020B0604020202020204" pitchFamily="34" charset="0"/>
              <a:buChar char="•"/>
            </a:pPr>
            <a:r>
              <a:rPr lang="en-US" dirty="0"/>
              <a:t> Comprehensive risk quantification can be difficult or infeasible	</a:t>
            </a:r>
          </a:p>
          <a:p>
            <a:pPr lvl="1">
              <a:buFont typeface="Arial" panose="020B0604020202020204" pitchFamily="34" charset="0"/>
              <a:buChar char="•"/>
            </a:pPr>
            <a:r>
              <a:rPr lang="en-US" dirty="0"/>
              <a:t>Highlighting vulnerabilities is more approachable and can achieve similar operational goals</a:t>
            </a:r>
          </a:p>
        </p:txBody>
      </p:sp>
    </p:spTree>
    <p:extLst>
      <p:ext uri="{BB962C8B-B14F-4D97-AF65-F5344CB8AC3E}">
        <p14:creationId xmlns:p14="http://schemas.microsoft.com/office/powerpoint/2010/main" val="4211920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DFC423-679C-45FB-A3F4-1AAFA51A33DD}"/>
              </a:ext>
            </a:extLst>
          </p:cNvPr>
          <p:cNvSpPr>
            <a:spLocks noGrp="1"/>
          </p:cNvSpPr>
          <p:nvPr>
            <p:ph type="title"/>
          </p:nvPr>
        </p:nvSpPr>
        <p:spPr/>
        <p:txBody>
          <a:bodyPr/>
          <a:lstStyle/>
          <a:p>
            <a:r>
              <a:rPr lang="en-US" dirty="0"/>
              <a:t>Assessing Risk as a Whole</a:t>
            </a:r>
          </a:p>
        </p:txBody>
      </p:sp>
      <p:sp>
        <p:nvSpPr>
          <p:cNvPr id="3" name="Slide Number Placeholder 2">
            <a:extLst>
              <a:ext uri="{FF2B5EF4-FFF2-40B4-BE49-F238E27FC236}">
                <a16:creationId xmlns:a16="http://schemas.microsoft.com/office/drawing/2014/main" id="{07AB5E06-5042-4A8B-A8A4-FB865310EF73}"/>
              </a:ext>
            </a:extLst>
          </p:cNvPr>
          <p:cNvSpPr>
            <a:spLocks noGrp="1"/>
          </p:cNvSpPr>
          <p:nvPr>
            <p:ph type="sldNum" sz="quarter" idx="4"/>
          </p:nvPr>
        </p:nvSpPr>
        <p:spPr/>
        <p:txBody>
          <a:bodyPr/>
          <a:lstStyle/>
          <a:p>
            <a:fld id="{4FAB73BC-B049-4115-A692-8D63A059BFB8}" type="slidenum">
              <a:rPr lang="en-US" smtClean="0"/>
              <a:pPr/>
              <a:t>22</a:t>
            </a:fld>
            <a:endParaRPr lang="en-US" dirty="0"/>
          </a:p>
        </p:txBody>
      </p:sp>
      <mc:AlternateContent xmlns:mc="http://schemas.openxmlformats.org/markup-compatibility/2006" xmlns:a14="http://schemas.microsoft.com/office/drawing/2010/main">
        <mc:Choice Requires="a14">
          <p:sp>
            <p:nvSpPr>
              <p:cNvPr id="4" name="Text Placeholder 3">
                <a:extLst>
                  <a:ext uri="{FF2B5EF4-FFF2-40B4-BE49-F238E27FC236}">
                    <a16:creationId xmlns:a16="http://schemas.microsoft.com/office/drawing/2014/main" id="{ACAA6824-FF82-42D8-870E-BD74CE5BC831}"/>
                  </a:ext>
                </a:extLst>
              </p:cNvPr>
              <p:cNvSpPr>
                <a:spLocks noGrp="1"/>
              </p:cNvSpPr>
              <p:nvPr>
                <p:ph type="body" sz="quarter" idx="10"/>
              </p:nvPr>
            </p:nvSpPr>
            <p:spPr>
              <a:xfrm>
                <a:off x="720648" y="1441697"/>
                <a:ext cx="10058400" cy="5175800"/>
              </a:xfrm>
            </p:spPr>
            <p:txBody>
              <a:bodyPr/>
              <a:lstStyle/>
              <a:p>
                <a:pPr>
                  <a:buFont typeface="Arial" panose="020B0604020202020204" pitchFamily="34" charset="0"/>
                  <a:buChar char="•"/>
                </a:pPr>
                <a:r>
                  <a:rPr lang="en-US" dirty="0"/>
                  <a:t> We treat risk as a function of threat, vulnerability, and consequence</a:t>
                </a:r>
              </a:p>
              <a:p>
                <a:pPr>
                  <a:buFont typeface="Arial" panose="020B0604020202020204" pitchFamily="34" charset="0"/>
                  <a:buChar char="•"/>
                </a:pPr>
                <a:r>
                  <a:rPr lang="en-US" dirty="0"/>
                  <a:t> When all values are quantitative and relevant probabilities are known:</a:t>
                </a:r>
              </a:p>
              <a:p>
                <a:pPr marL="0" indent="0" algn="ctr">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𝑅</m:t>
                      </m:r>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𝑇</m:t>
                          </m:r>
                        </m:sub>
                        <m:sup/>
                        <m:e>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Pr</m:t>
                              </m:r>
                            </m:fName>
                            <m:e>
                              <m:d>
                                <m:dPr>
                                  <m:ctrlPr>
                                    <a:rPr lang="en-US" b="0" i="1" smtClean="0">
                                      <a:latin typeface="Cambria Math" panose="02040503050406030204" pitchFamily="18" charset="0"/>
                                    </a:rPr>
                                  </m:ctrlPr>
                                </m:dPr>
                                <m:e>
                                  <m:r>
                                    <a:rPr lang="en-US" b="0" i="1" smtClean="0">
                                      <a:latin typeface="Cambria Math" panose="02040503050406030204" pitchFamily="18" charset="0"/>
                                    </a:rPr>
                                    <m:t>𝑇</m:t>
                                  </m:r>
                                </m:e>
                              </m:d>
                            </m:e>
                          </m:func>
                          <m:r>
                            <a:rPr lang="en-US" b="0" i="1" smtClean="0">
                              <a:latin typeface="Cambria Math" panose="02040503050406030204" pitchFamily="18" charset="0"/>
                            </a:rPr>
                            <m:t>×</m:t>
                          </m:r>
                          <m:d>
                            <m:dPr>
                              <m:ctrlPr>
                                <a:rPr lang="en-US" b="0" i="1" smtClean="0">
                                  <a:latin typeface="Cambria Math" panose="02040503050406030204" pitchFamily="18" charset="0"/>
                                </a:rPr>
                              </m:ctrlPr>
                            </m:dPr>
                            <m:e>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𝑉</m:t>
                                  </m:r>
                                </m:sub>
                                <m:sup/>
                                <m:e>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Pr</m:t>
                                      </m:r>
                                    </m:fName>
                                    <m:e>
                                      <m:d>
                                        <m:dPr>
                                          <m:ctrlPr>
                                            <a:rPr lang="en-US" b="0" i="1" smtClean="0">
                                              <a:latin typeface="Cambria Math" panose="02040503050406030204" pitchFamily="18" charset="0"/>
                                            </a:rPr>
                                          </m:ctrlPr>
                                        </m:dPr>
                                        <m:e>
                                          <m:r>
                                            <a:rPr lang="en-US" b="0" i="1" smtClean="0">
                                              <a:latin typeface="Cambria Math" panose="02040503050406030204" pitchFamily="18" charset="0"/>
                                            </a:rPr>
                                            <m:t>𝑉</m:t>
                                          </m:r>
                                        </m:e>
                                        <m:e>
                                          <m:r>
                                            <a:rPr lang="en-US" b="0" i="1" smtClean="0">
                                              <a:latin typeface="Cambria Math" panose="02040503050406030204" pitchFamily="18" charset="0"/>
                                            </a:rPr>
                                            <m:t>𝑇</m:t>
                                          </m:r>
                                        </m:e>
                                      </m:d>
                                      <m:r>
                                        <a:rPr lang="en-US" b="0" i="1" smtClean="0">
                                          <a:latin typeface="Cambria Math" panose="02040503050406030204" pitchFamily="18" charset="0"/>
                                        </a:rPr>
                                        <m:t>×</m:t>
                                      </m:r>
                                      <m:d>
                                        <m:dPr>
                                          <m:ctrlPr>
                                            <a:rPr lang="en-US" b="0" i="1" smtClean="0">
                                              <a:latin typeface="Cambria Math" panose="02040503050406030204" pitchFamily="18" charset="0"/>
                                            </a:rPr>
                                          </m:ctrlPr>
                                        </m:dPr>
                                        <m:e>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𝑐</m:t>
                                              </m:r>
                                            </m:sub>
                                            <m:sup/>
                                            <m:e>
                                              <m:r>
                                                <a:rPr lang="en-US" b="0" i="1" smtClean="0">
                                                  <a:latin typeface="Cambria Math" panose="02040503050406030204" pitchFamily="18" charset="0"/>
                                                </a:rPr>
                                                <m:t>𝐶</m:t>
                                              </m:r>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Pr</m:t>
                                                  </m:r>
                                                </m:fName>
                                                <m:e>
                                                  <m:d>
                                                    <m:dPr>
                                                      <m:ctrlPr>
                                                        <a:rPr lang="en-US" b="0" i="1" smtClean="0">
                                                          <a:latin typeface="Cambria Math" panose="02040503050406030204" pitchFamily="18" charset="0"/>
                                                        </a:rPr>
                                                      </m:ctrlPr>
                                                    </m:dPr>
                                                    <m:e>
                                                      <m:r>
                                                        <a:rPr lang="en-US" b="0" i="1" smtClean="0">
                                                          <a:latin typeface="Cambria Math" panose="02040503050406030204" pitchFamily="18" charset="0"/>
                                                        </a:rPr>
                                                        <m:t>𝐶</m:t>
                                                      </m:r>
                                                    </m:e>
                                                    <m:e>
                                                      <m:r>
                                                        <a:rPr lang="en-US" b="0" i="1" smtClean="0">
                                                          <a:latin typeface="Cambria Math" panose="02040503050406030204" pitchFamily="18" charset="0"/>
                                                        </a:rPr>
                                                        <m:t>𝑇</m:t>
                                                      </m:r>
                                                      <m:r>
                                                        <a:rPr lang="en-US" b="0" i="1" smtClean="0">
                                                          <a:latin typeface="Cambria Math" panose="02040503050406030204" pitchFamily="18" charset="0"/>
                                                        </a:rPr>
                                                        <m:t>,</m:t>
                                                      </m:r>
                                                      <m:r>
                                                        <a:rPr lang="en-US" b="0" i="1" smtClean="0">
                                                          <a:latin typeface="Cambria Math" panose="02040503050406030204" pitchFamily="18" charset="0"/>
                                                        </a:rPr>
                                                        <m:t>𝑉</m:t>
                                                      </m:r>
                                                    </m:e>
                                                  </m:d>
                                                </m:e>
                                              </m:func>
                                            </m:e>
                                          </m:nary>
                                        </m:e>
                                      </m:d>
                                    </m:e>
                                  </m:func>
                                </m:e>
                              </m:nary>
                            </m:e>
                          </m:d>
                        </m:e>
                      </m:nary>
                    </m:oMath>
                  </m:oMathPara>
                </a14:m>
                <a:endParaRPr lang="en-US" b="0" dirty="0"/>
              </a:p>
              <a:p>
                <a:pPr>
                  <a:buFont typeface="Arial" panose="020B0604020202020204" pitchFamily="34" charset="0"/>
                  <a:buChar char="•"/>
                </a:pPr>
                <a:r>
                  <a:rPr lang="en-US" dirty="0"/>
                  <a:t> Quantitative values for threat, vulnerability, consequence, and probabilities; must rely on qualitative measures</a:t>
                </a:r>
              </a:p>
              <a:p>
                <a:pPr>
                  <a:buFont typeface="Arial" panose="020B0604020202020204" pitchFamily="34" charset="0"/>
                  <a:buChar char="•"/>
                </a:pPr>
                <a:r>
                  <a:rPr lang="en-US" dirty="0"/>
                  <a:t> How to combine qualitative measures of threat, vulnerability, and consequence?</a:t>
                </a:r>
              </a:p>
              <a:p>
                <a:pPr lvl="1">
                  <a:buFont typeface="Arial" panose="020B0604020202020204" pitchFamily="34" charset="0"/>
                  <a:buChar char="•"/>
                </a:pPr>
                <a:r>
                  <a:rPr lang="en-US" dirty="0"/>
                  <a:t>Previously, methods like adding or multiplying qualitative scores were used; led to undesirable, often nonsensical results</a:t>
                </a:r>
              </a:p>
              <a:p>
                <a:pPr lvl="1">
                  <a:buFont typeface="Arial" panose="020B0604020202020204" pitchFamily="34" charset="0"/>
                  <a:buChar char="•"/>
                </a:pPr>
                <a:r>
                  <a:rPr lang="en-US" dirty="0"/>
                  <a:t>Currently using a deliberative process to determine rule set that combines threat, vulnerability, and consequence scores into measure of overall risk</a:t>
                </a:r>
              </a:p>
              <a:p>
                <a:pPr lvl="1">
                  <a:buFont typeface="Arial" panose="020B0604020202020204" pitchFamily="34" charset="0"/>
                  <a:buChar char="•"/>
                </a:pPr>
                <a:r>
                  <a:rPr lang="en-US" dirty="0"/>
                  <a:t>Hopeful that work on automatically selecting adversarial models will inform methods to automate this process</a:t>
                </a:r>
              </a:p>
            </p:txBody>
          </p:sp>
        </mc:Choice>
        <mc:Fallback xmlns="">
          <p:sp>
            <p:nvSpPr>
              <p:cNvPr id="4" name="Text Placeholder 3">
                <a:extLst>
                  <a:ext uri="{FF2B5EF4-FFF2-40B4-BE49-F238E27FC236}">
                    <a16:creationId xmlns:a16="http://schemas.microsoft.com/office/drawing/2014/main" id="{ACAA6824-FF82-42D8-870E-BD74CE5BC831}"/>
                  </a:ext>
                </a:extLst>
              </p:cNvPr>
              <p:cNvSpPr>
                <a:spLocks noGrp="1" noRot="1" noChangeAspect="1" noMove="1" noResize="1" noEditPoints="1" noAdjustHandles="1" noChangeArrowheads="1" noChangeShapeType="1" noTextEdit="1"/>
              </p:cNvSpPr>
              <p:nvPr>
                <p:ph type="body" sz="quarter" idx="10"/>
              </p:nvPr>
            </p:nvSpPr>
            <p:spPr>
              <a:xfrm>
                <a:off x="720648" y="1441697"/>
                <a:ext cx="10058400" cy="5175800"/>
              </a:xfrm>
              <a:blipFill>
                <a:blip r:embed="rId2"/>
                <a:stretch>
                  <a:fillRect l="-1455" t="-1059" r="-424"/>
                </a:stretch>
              </a:blipFill>
            </p:spPr>
            <p:txBody>
              <a:bodyPr/>
              <a:lstStyle/>
              <a:p>
                <a:r>
                  <a:rPr lang="en-US">
                    <a:noFill/>
                  </a:rPr>
                  <a:t> </a:t>
                </a:r>
              </a:p>
            </p:txBody>
          </p:sp>
        </mc:Fallback>
      </mc:AlternateContent>
    </p:spTree>
    <p:extLst>
      <p:ext uri="{BB962C8B-B14F-4D97-AF65-F5344CB8AC3E}">
        <p14:creationId xmlns:p14="http://schemas.microsoft.com/office/powerpoint/2010/main" val="2532667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2">
            <a:lumMod val="60000"/>
            <a:lumOff val="40000"/>
            <a:alpha val="2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E6D80A-F33D-4B91-9593-F924A26F48D9}"/>
              </a:ext>
            </a:extLst>
          </p:cNvPr>
          <p:cNvSpPr>
            <a:spLocks noGrp="1"/>
          </p:cNvSpPr>
          <p:nvPr>
            <p:ph type="title"/>
          </p:nvPr>
        </p:nvSpPr>
        <p:spPr/>
        <p:txBody>
          <a:bodyPr/>
          <a:lstStyle/>
          <a:p>
            <a:r>
              <a:rPr lang="en-US" dirty="0"/>
              <a:t>Qualitative </a:t>
            </a:r>
            <a:r>
              <a:rPr lang="en-US"/>
              <a:t>Risk Assessment: </a:t>
            </a:r>
            <a:r>
              <a:rPr lang="en-US" dirty="0"/>
              <a:t>Prioritizing Improvements</a:t>
            </a:r>
          </a:p>
        </p:txBody>
      </p:sp>
      <p:sp>
        <p:nvSpPr>
          <p:cNvPr id="3" name="Slide Number Placeholder 2">
            <a:extLst>
              <a:ext uri="{FF2B5EF4-FFF2-40B4-BE49-F238E27FC236}">
                <a16:creationId xmlns:a16="http://schemas.microsoft.com/office/drawing/2014/main" id="{C96E0618-3BA0-4370-B2A2-65A455755F14}"/>
              </a:ext>
            </a:extLst>
          </p:cNvPr>
          <p:cNvSpPr>
            <a:spLocks noGrp="1"/>
          </p:cNvSpPr>
          <p:nvPr>
            <p:ph type="sldNum" sz="quarter" idx="4"/>
          </p:nvPr>
        </p:nvSpPr>
        <p:spPr/>
        <p:txBody>
          <a:bodyPr/>
          <a:lstStyle/>
          <a:p>
            <a:fld id="{4FAB73BC-B049-4115-A692-8D63A059BFB8}" type="slidenum">
              <a:rPr lang="en-US" smtClean="0"/>
              <a:pPr/>
              <a:t>23</a:t>
            </a:fld>
            <a:endParaRPr lang="en-US" dirty="0"/>
          </a:p>
        </p:txBody>
      </p:sp>
      <p:sp>
        <p:nvSpPr>
          <p:cNvPr id="4" name="Text Placeholder 3">
            <a:extLst>
              <a:ext uri="{FF2B5EF4-FFF2-40B4-BE49-F238E27FC236}">
                <a16:creationId xmlns:a16="http://schemas.microsoft.com/office/drawing/2014/main" id="{25A4780B-C6A9-4039-BA38-EDA946973F79}"/>
              </a:ext>
            </a:extLst>
          </p:cNvPr>
          <p:cNvSpPr>
            <a:spLocks noGrp="1"/>
          </p:cNvSpPr>
          <p:nvPr>
            <p:ph type="body" sz="quarter" idx="10"/>
          </p:nvPr>
        </p:nvSpPr>
        <p:spPr>
          <a:xfrm>
            <a:off x="720647" y="1441697"/>
            <a:ext cx="10265215" cy="5175800"/>
          </a:xfrm>
        </p:spPr>
        <p:txBody>
          <a:bodyPr/>
          <a:lstStyle/>
          <a:p>
            <a:pPr>
              <a:buFont typeface="Arial" panose="020B0604020202020204" pitchFamily="34" charset="0"/>
              <a:buChar char="•"/>
            </a:pPr>
            <a:r>
              <a:rPr lang="en-US" dirty="0"/>
              <a:t> The Cyber Security Advisor (CSA) group under the Department of Homeland Security performs cybersecurity assessments with the goal of improving security measures for high-risk organizations</a:t>
            </a:r>
          </a:p>
          <a:p>
            <a:pPr>
              <a:buFont typeface="Arial" panose="020B0604020202020204" pitchFamily="34" charset="0"/>
              <a:buChar char="•"/>
            </a:pPr>
            <a:r>
              <a:rPr lang="en-US" dirty="0"/>
              <a:t> CSA has relatively limited resources, wanted a method and tool to prioritize engagements (conferences, industry working groups, etc.)</a:t>
            </a:r>
          </a:p>
          <a:p>
            <a:pPr>
              <a:buFont typeface="Arial" panose="020B0604020202020204" pitchFamily="34" charset="0"/>
              <a:buChar char="•"/>
            </a:pPr>
            <a:r>
              <a:rPr lang="en-US" dirty="0"/>
              <a:t> We focused on measuring risk and the likelihood that engagements will lead to eventual assessments</a:t>
            </a:r>
          </a:p>
        </p:txBody>
      </p:sp>
    </p:spTree>
    <p:extLst>
      <p:ext uri="{BB962C8B-B14F-4D97-AF65-F5344CB8AC3E}">
        <p14:creationId xmlns:p14="http://schemas.microsoft.com/office/powerpoint/2010/main" val="3562517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2">
            <a:lumMod val="60000"/>
            <a:lumOff val="40000"/>
            <a:alpha val="2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E6D80A-F33D-4B91-9593-F924A26F48D9}"/>
              </a:ext>
            </a:extLst>
          </p:cNvPr>
          <p:cNvSpPr>
            <a:spLocks noGrp="1"/>
          </p:cNvSpPr>
          <p:nvPr>
            <p:ph type="title"/>
          </p:nvPr>
        </p:nvSpPr>
        <p:spPr/>
        <p:txBody>
          <a:bodyPr/>
          <a:lstStyle/>
          <a:p>
            <a:r>
              <a:rPr lang="en-US" dirty="0"/>
              <a:t>Qualitative </a:t>
            </a:r>
            <a:r>
              <a:rPr lang="en-US"/>
              <a:t>Risk Assessment: </a:t>
            </a:r>
            <a:r>
              <a:rPr lang="en-US" dirty="0"/>
              <a:t>Prioritizing Improvements</a:t>
            </a:r>
          </a:p>
        </p:txBody>
      </p:sp>
      <p:sp>
        <p:nvSpPr>
          <p:cNvPr id="3" name="Slide Number Placeholder 2">
            <a:extLst>
              <a:ext uri="{FF2B5EF4-FFF2-40B4-BE49-F238E27FC236}">
                <a16:creationId xmlns:a16="http://schemas.microsoft.com/office/drawing/2014/main" id="{C96E0618-3BA0-4370-B2A2-65A455755F14}"/>
              </a:ext>
            </a:extLst>
          </p:cNvPr>
          <p:cNvSpPr>
            <a:spLocks noGrp="1"/>
          </p:cNvSpPr>
          <p:nvPr>
            <p:ph type="sldNum" sz="quarter" idx="4"/>
          </p:nvPr>
        </p:nvSpPr>
        <p:spPr/>
        <p:txBody>
          <a:bodyPr/>
          <a:lstStyle/>
          <a:p>
            <a:fld id="{4FAB73BC-B049-4115-A692-8D63A059BFB8}" type="slidenum">
              <a:rPr lang="en-US" smtClean="0"/>
              <a:pPr/>
              <a:t>24</a:t>
            </a:fld>
            <a:endParaRPr lang="en-US" dirty="0"/>
          </a:p>
        </p:txBody>
      </p:sp>
      <p:sp>
        <p:nvSpPr>
          <p:cNvPr id="4" name="Text Placeholder 3">
            <a:extLst>
              <a:ext uri="{FF2B5EF4-FFF2-40B4-BE49-F238E27FC236}">
                <a16:creationId xmlns:a16="http://schemas.microsoft.com/office/drawing/2014/main" id="{25A4780B-C6A9-4039-BA38-EDA946973F79}"/>
              </a:ext>
            </a:extLst>
          </p:cNvPr>
          <p:cNvSpPr>
            <a:spLocks noGrp="1"/>
          </p:cNvSpPr>
          <p:nvPr>
            <p:ph type="body" sz="quarter" idx="10"/>
          </p:nvPr>
        </p:nvSpPr>
        <p:spPr>
          <a:xfrm>
            <a:off x="720647" y="1441697"/>
            <a:ext cx="10265215" cy="5175800"/>
          </a:xfrm>
        </p:spPr>
        <p:txBody>
          <a:bodyPr/>
          <a:lstStyle/>
          <a:p>
            <a:pPr>
              <a:buFont typeface="Arial" panose="020B0604020202020204" pitchFamily="34" charset="0"/>
              <a:buChar char="•"/>
            </a:pPr>
            <a:r>
              <a:rPr lang="en-US" dirty="0"/>
              <a:t>Likelihood of successful engagement could be assessed quantitatively using historical assessment data</a:t>
            </a:r>
          </a:p>
          <a:p>
            <a:pPr lvl="1">
              <a:buFont typeface="Arial" panose="020B0604020202020204" pitchFamily="34" charset="0"/>
              <a:buChar char="•"/>
            </a:pPr>
            <a:r>
              <a:rPr lang="en-US" dirty="0"/>
              <a:t>Some problems with endogeneity and separating effects (e.g., is an advisor particularly successful, or do most engagements with a particular industry lead to assessments?)</a:t>
            </a:r>
          </a:p>
          <a:p>
            <a:pPr>
              <a:buFont typeface="Arial" panose="020B0604020202020204" pitchFamily="34" charset="0"/>
              <a:buChar char="•"/>
            </a:pPr>
            <a:r>
              <a:rPr lang="en-US" dirty="0"/>
              <a:t> Relied on qualitative measures of threat/vulnerability and consequence</a:t>
            </a:r>
          </a:p>
          <a:p>
            <a:pPr>
              <a:buFont typeface="Arial" panose="020B0604020202020204" pitchFamily="34" charset="0"/>
              <a:buChar char="•"/>
            </a:pPr>
            <a:r>
              <a:rPr lang="en-US" dirty="0"/>
              <a:t> Developed initial method of combining measures into overall risk</a:t>
            </a:r>
          </a:p>
          <a:p>
            <a:pPr>
              <a:buFont typeface="Arial" panose="020B0604020202020204" pitchFamily="34" charset="0"/>
              <a:buChar char="•"/>
            </a:pPr>
            <a:r>
              <a:rPr lang="en-US" dirty="0"/>
              <a:t> Polled CSA with hypothetical engagements, asked them to score each component and overall risk</a:t>
            </a:r>
          </a:p>
          <a:p>
            <a:pPr lvl="1">
              <a:buFont typeface="Arial" panose="020B0604020202020204" pitchFamily="34" charset="0"/>
              <a:buChar char="•"/>
            </a:pPr>
            <a:r>
              <a:rPr lang="en-US" dirty="0"/>
              <a:t>Used for improving and validating methodology</a:t>
            </a:r>
          </a:p>
        </p:txBody>
      </p:sp>
    </p:spTree>
    <p:extLst>
      <p:ext uri="{BB962C8B-B14F-4D97-AF65-F5344CB8AC3E}">
        <p14:creationId xmlns:p14="http://schemas.microsoft.com/office/powerpoint/2010/main" val="15901096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2D6AE5-07DF-4A46-BFF7-F608E84D7973}"/>
              </a:ext>
            </a:extLst>
          </p:cNvPr>
          <p:cNvSpPr>
            <a:spLocks noGrp="1"/>
          </p:cNvSpPr>
          <p:nvPr>
            <p:ph type="title"/>
          </p:nvPr>
        </p:nvSpPr>
        <p:spPr/>
        <p:txBody>
          <a:bodyPr/>
          <a:lstStyle/>
          <a:p>
            <a:r>
              <a:rPr lang="en-US" dirty="0"/>
              <a:t>Risk, Resilience, and Vulnerability Analysis</a:t>
            </a:r>
          </a:p>
        </p:txBody>
      </p:sp>
      <p:sp>
        <p:nvSpPr>
          <p:cNvPr id="3" name="Slide Number Placeholder 2">
            <a:extLst>
              <a:ext uri="{FF2B5EF4-FFF2-40B4-BE49-F238E27FC236}">
                <a16:creationId xmlns:a16="http://schemas.microsoft.com/office/drawing/2014/main" id="{27A322F8-9124-4CEE-9C6E-6AC07E7CCE0F}"/>
              </a:ext>
            </a:extLst>
          </p:cNvPr>
          <p:cNvSpPr>
            <a:spLocks noGrp="1"/>
          </p:cNvSpPr>
          <p:nvPr>
            <p:ph type="sldNum" sz="quarter" idx="4"/>
          </p:nvPr>
        </p:nvSpPr>
        <p:spPr/>
        <p:txBody>
          <a:bodyPr/>
          <a:lstStyle/>
          <a:p>
            <a:fld id="{4FAB73BC-B049-4115-A692-8D63A059BFB8}" type="slidenum">
              <a:rPr lang="en-US" smtClean="0"/>
              <a:pPr/>
              <a:t>3</a:t>
            </a:fld>
            <a:endParaRPr lang="en-US" dirty="0"/>
          </a:p>
        </p:txBody>
      </p:sp>
      <p:sp>
        <p:nvSpPr>
          <p:cNvPr id="4" name="Text Placeholder 3">
            <a:extLst>
              <a:ext uri="{FF2B5EF4-FFF2-40B4-BE49-F238E27FC236}">
                <a16:creationId xmlns:a16="http://schemas.microsoft.com/office/drawing/2014/main" id="{B2B5A881-BADE-4E90-B167-888AF25E2656}"/>
              </a:ext>
            </a:extLst>
          </p:cNvPr>
          <p:cNvSpPr>
            <a:spLocks noGrp="1"/>
          </p:cNvSpPr>
          <p:nvPr>
            <p:ph type="body" sz="quarter" idx="10"/>
          </p:nvPr>
        </p:nvSpPr>
        <p:spPr/>
        <p:txBody>
          <a:bodyPr/>
          <a:lstStyle/>
          <a:p>
            <a:pPr>
              <a:buFont typeface="Arial" panose="020B0604020202020204" pitchFamily="34" charset="0"/>
              <a:buChar char="•"/>
            </a:pPr>
            <a:r>
              <a:rPr lang="en-US" dirty="0"/>
              <a:t> Motivating question: How can weaknesses in a system affect ability to perform its mission?</a:t>
            </a:r>
          </a:p>
          <a:p>
            <a:pPr>
              <a:buFont typeface="Arial" panose="020B0604020202020204" pitchFamily="34" charset="0"/>
              <a:buChar char="•"/>
            </a:pPr>
            <a:r>
              <a:rPr lang="en-US" dirty="0"/>
              <a:t> Risk analysis: Threats (from any source), vulnerability to those threats, and consequence</a:t>
            </a:r>
          </a:p>
          <a:p>
            <a:pPr>
              <a:buFont typeface="Arial" panose="020B0604020202020204" pitchFamily="34" charset="0"/>
              <a:buChar char="•"/>
            </a:pPr>
            <a:r>
              <a:rPr lang="en-US" dirty="0"/>
              <a:t> Resilience analysis: Vulnerability to a specific threat, consequence; focus on system’s ability to withstand and quickly recover from disruption</a:t>
            </a:r>
          </a:p>
          <a:p>
            <a:pPr>
              <a:buFont typeface="Arial" panose="020B0604020202020204" pitchFamily="34" charset="0"/>
              <a:buChar char="•"/>
            </a:pPr>
            <a:r>
              <a:rPr lang="en-US" dirty="0"/>
              <a:t> Vulnerability analysis: Specific consequence of concern and vulnerabilities that can lead to that consequence</a:t>
            </a:r>
          </a:p>
          <a:p>
            <a:pPr lvl="1">
              <a:buFont typeface="Arial" panose="020B0604020202020204" pitchFamily="34" charset="0"/>
              <a:buChar char="•"/>
            </a:pPr>
            <a:endParaRPr lang="en-US" dirty="0"/>
          </a:p>
        </p:txBody>
      </p:sp>
    </p:spTree>
    <p:extLst>
      <p:ext uri="{BB962C8B-B14F-4D97-AF65-F5344CB8AC3E}">
        <p14:creationId xmlns:p14="http://schemas.microsoft.com/office/powerpoint/2010/main" val="979377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F0251-BDDB-445F-A6BF-928B7E1CD3CD}"/>
              </a:ext>
            </a:extLst>
          </p:cNvPr>
          <p:cNvSpPr>
            <a:spLocks noGrp="1"/>
          </p:cNvSpPr>
          <p:nvPr>
            <p:ph type="title"/>
          </p:nvPr>
        </p:nvSpPr>
        <p:spPr/>
        <p:txBody>
          <a:bodyPr/>
          <a:lstStyle/>
          <a:p>
            <a:r>
              <a:rPr lang="en-US" dirty="0"/>
              <a:t>Red Teaming</a:t>
            </a:r>
          </a:p>
        </p:txBody>
      </p:sp>
      <p:sp>
        <p:nvSpPr>
          <p:cNvPr id="3" name="Slide Number Placeholder 2">
            <a:extLst>
              <a:ext uri="{FF2B5EF4-FFF2-40B4-BE49-F238E27FC236}">
                <a16:creationId xmlns:a16="http://schemas.microsoft.com/office/drawing/2014/main" id="{14BE8A09-1772-46AF-8449-BAD3A32858AE}"/>
              </a:ext>
            </a:extLst>
          </p:cNvPr>
          <p:cNvSpPr>
            <a:spLocks noGrp="1"/>
          </p:cNvSpPr>
          <p:nvPr>
            <p:ph type="sldNum" sz="quarter" idx="4"/>
          </p:nvPr>
        </p:nvSpPr>
        <p:spPr/>
        <p:txBody>
          <a:bodyPr/>
          <a:lstStyle/>
          <a:p>
            <a:fld id="{4FAB73BC-B049-4115-A692-8D63A059BFB8}" type="slidenum">
              <a:rPr lang="en-US" smtClean="0"/>
              <a:pPr/>
              <a:t>4</a:t>
            </a:fld>
            <a:endParaRPr lang="en-US" dirty="0"/>
          </a:p>
        </p:txBody>
      </p:sp>
      <p:sp>
        <p:nvSpPr>
          <p:cNvPr id="4" name="Text Placeholder 3">
            <a:extLst>
              <a:ext uri="{FF2B5EF4-FFF2-40B4-BE49-F238E27FC236}">
                <a16:creationId xmlns:a16="http://schemas.microsoft.com/office/drawing/2014/main" id="{87C67238-2D06-43B5-9D0D-CB1A88CB63D1}"/>
              </a:ext>
            </a:extLst>
          </p:cNvPr>
          <p:cNvSpPr>
            <a:spLocks noGrp="1"/>
          </p:cNvSpPr>
          <p:nvPr>
            <p:ph type="body" sz="quarter" idx="10"/>
          </p:nvPr>
        </p:nvSpPr>
        <p:spPr>
          <a:xfrm>
            <a:off x="720648" y="1441697"/>
            <a:ext cx="10058400" cy="4959103"/>
          </a:xfrm>
        </p:spPr>
        <p:txBody>
          <a:bodyPr/>
          <a:lstStyle/>
          <a:p>
            <a:pPr>
              <a:buFont typeface="Arial" panose="020B0604020202020204" pitchFamily="34" charset="0"/>
              <a:buChar char="•"/>
            </a:pPr>
            <a:r>
              <a:rPr lang="en-US" dirty="0"/>
              <a:t> Vulnerability analysis often takes the form of red teaming</a:t>
            </a:r>
          </a:p>
          <a:p>
            <a:pPr lvl="1">
              <a:buFont typeface="Arial" panose="020B0604020202020204" pitchFamily="34" charset="0"/>
              <a:buChar char="•"/>
            </a:pPr>
            <a:r>
              <a:rPr lang="en-US" dirty="0"/>
              <a:t>Red teaming: Assuming the role of an adversary to identify vulnerabilities and their consequence</a:t>
            </a:r>
          </a:p>
          <a:p>
            <a:pPr>
              <a:buFont typeface="Arial" panose="020B0604020202020204" pitchFamily="34" charset="0"/>
              <a:buChar char="•"/>
            </a:pPr>
            <a:r>
              <a:rPr lang="en-US" dirty="0"/>
              <a:t> There are many flavors of red teaming</a:t>
            </a:r>
          </a:p>
          <a:p>
            <a:pPr>
              <a:buFont typeface="Arial" panose="020B0604020202020204" pitchFamily="34" charset="0"/>
              <a:buChar char="•"/>
            </a:pPr>
            <a:r>
              <a:rPr lang="en-US" dirty="0"/>
              <a:t> Sandia’s main red teaming effort is unique in a few ways</a:t>
            </a:r>
          </a:p>
          <a:p>
            <a:pPr lvl="1">
              <a:buFont typeface="Arial" panose="020B0604020202020204" pitchFamily="34" charset="0"/>
              <a:buChar char="•"/>
            </a:pPr>
            <a:r>
              <a:rPr lang="en-US" dirty="0"/>
              <a:t>Information Design Assurance Red Team (IDART)</a:t>
            </a:r>
          </a:p>
          <a:p>
            <a:pPr lvl="1">
              <a:buFont typeface="Arial" panose="020B0604020202020204" pitchFamily="34" charset="0"/>
              <a:buChar char="•"/>
            </a:pPr>
            <a:r>
              <a:rPr lang="en-US" dirty="0"/>
              <a:t>Considers a realistic adversary</a:t>
            </a:r>
          </a:p>
          <a:p>
            <a:pPr lvl="2">
              <a:buFont typeface="Arial" panose="020B0604020202020204" pitchFamily="34" charset="0"/>
              <a:buChar char="•"/>
            </a:pPr>
            <a:r>
              <a:rPr lang="en-US" dirty="0"/>
              <a:t>An adversary would not launch a sophisticated attack to break into your home wireless network</a:t>
            </a:r>
          </a:p>
          <a:p>
            <a:pPr lvl="1">
              <a:buFont typeface="Arial" panose="020B0604020202020204" pitchFamily="34" charset="0"/>
              <a:buChar char="•"/>
            </a:pPr>
            <a:r>
              <a:rPr lang="en-US" dirty="0"/>
              <a:t>Considers a realistic attack path, including a combination of cyber and physical actions</a:t>
            </a:r>
          </a:p>
          <a:p>
            <a:pPr lvl="2">
              <a:buFont typeface="Arial" panose="020B0604020202020204" pitchFamily="34" charset="0"/>
              <a:buChar char="•"/>
            </a:pPr>
            <a:r>
              <a:rPr lang="en-US" dirty="0"/>
              <a:t>Why do something the hard way?</a:t>
            </a:r>
          </a:p>
          <a:p>
            <a:pPr lvl="1">
              <a:buFont typeface="Arial" panose="020B0604020202020204" pitchFamily="34" charset="0"/>
              <a:buChar char="•"/>
            </a:pPr>
            <a:r>
              <a:rPr lang="en-US" dirty="0"/>
              <a:t>Documents the process and areas of improvement</a:t>
            </a:r>
          </a:p>
        </p:txBody>
      </p:sp>
    </p:spTree>
    <p:extLst>
      <p:ext uri="{BB962C8B-B14F-4D97-AF65-F5344CB8AC3E}">
        <p14:creationId xmlns:p14="http://schemas.microsoft.com/office/powerpoint/2010/main" val="6314365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3A1116-7591-4C89-A195-0BD63AAAA109}"/>
              </a:ext>
            </a:extLst>
          </p:cNvPr>
          <p:cNvSpPr>
            <a:spLocks noGrp="1"/>
          </p:cNvSpPr>
          <p:nvPr>
            <p:ph type="title"/>
          </p:nvPr>
        </p:nvSpPr>
        <p:spPr/>
        <p:txBody>
          <a:bodyPr/>
          <a:lstStyle/>
          <a:p>
            <a:r>
              <a:rPr lang="en-US" dirty="0"/>
              <a:t>IDART Process</a:t>
            </a:r>
          </a:p>
        </p:txBody>
      </p:sp>
      <p:sp>
        <p:nvSpPr>
          <p:cNvPr id="3" name="Slide Number Placeholder 2">
            <a:extLst>
              <a:ext uri="{FF2B5EF4-FFF2-40B4-BE49-F238E27FC236}">
                <a16:creationId xmlns:a16="http://schemas.microsoft.com/office/drawing/2014/main" id="{0A8338EB-AAB3-4E18-B98B-2FDAC5829B01}"/>
              </a:ext>
            </a:extLst>
          </p:cNvPr>
          <p:cNvSpPr>
            <a:spLocks noGrp="1"/>
          </p:cNvSpPr>
          <p:nvPr>
            <p:ph type="sldNum" sz="quarter" idx="4"/>
          </p:nvPr>
        </p:nvSpPr>
        <p:spPr/>
        <p:txBody>
          <a:bodyPr/>
          <a:lstStyle/>
          <a:p>
            <a:fld id="{4FAB73BC-B049-4115-A692-8D63A059BFB8}" type="slidenum">
              <a:rPr lang="en-US" smtClean="0"/>
              <a:pPr/>
              <a:t>5</a:t>
            </a:fld>
            <a:endParaRPr lang="en-US" dirty="0"/>
          </a:p>
        </p:txBody>
      </p:sp>
      <p:sp>
        <p:nvSpPr>
          <p:cNvPr id="4" name="Text Placeholder 3">
            <a:extLst>
              <a:ext uri="{FF2B5EF4-FFF2-40B4-BE49-F238E27FC236}">
                <a16:creationId xmlns:a16="http://schemas.microsoft.com/office/drawing/2014/main" id="{DA1CDEFD-66FA-41B6-8DF9-54FA13810803}"/>
              </a:ext>
            </a:extLst>
          </p:cNvPr>
          <p:cNvSpPr>
            <a:spLocks noGrp="1"/>
          </p:cNvSpPr>
          <p:nvPr>
            <p:ph type="body" sz="quarter" idx="10"/>
          </p:nvPr>
        </p:nvSpPr>
        <p:spPr/>
        <p:txBody>
          <a:bodyPr/>
          <a:lstStyle/>
          <a:p>
            <a:pPr marL="457200" indent="-457200">
              <a:buFont typeface="+mj-lt"/>
              <a:buAutoNum type="arabicPeriod"/>
            </a:pPr>
            <a:r>
              <a:rPr lang="en-US" dirty="0"/>
              <a:t>Identify consequences of concern (nightmare scenarios)</a:t>
            </a:r>
          </a:p>
          <a:p>
            <a:pPr marL="457200" indent="-457200">
              <a:buFont typeface="+mj-lt"/>
              <a:buAutoNum type="arabicPeriod"/>
            </a:pPr>
            <a:r>
              <a:rPr lang="en-US" dirty="0"/>
              <a:t>Select a model of a realistic adversary, including skills and tolerance for risk</a:t>
            </a:r>
          </a:p>
          <a:p>
            <a:pPr marL="457200" indent="-457200">
              <a:buFont typeface="+mj-lt"/>
              <a:buAutoNum type="arabicPeriod"/>
            </a:pPr>
            <a:r>
              <a:rPr lang="en-US" dirty="0"/>
              <a:t>Collect information about the system, including potential weaknesses and attack vectors</a:t>
            </a:r>
          </a:p>
          <a:p>
            <a:pPr marL="457200" indent="-457200">
              <a:buFont typeface="+mj-lt"/>
              <a:buAutoNum type="arabicPeriod"/>
            </a:pPr>
            <a:r>
              <a:rPr lang="en-US" dirty="0"/>
              <a:t>Identify and document easiest (low effort, low likelihood of detection) attack paths that result in consequences of concern</a:t>
            </a:r>
          </a:p>
          <a:p>
            <a:pPr marL="457200" indent="-457200">
              <a:buFont typeface="+mj-lt"/>
              <a:buAutoNum type="arabicPeriod"/>
            </a:pPr>
            <a:r>
              <a:rPr lang="en-US" dirty="0"/>
              <a:t>(Optional) Demonstrate attack paths to show feasibility</a:t>
            </a:r>
          </a:p>
        </p:txBody>
      </p:sp>
    </p:spTree>
    <p:extLst>
      <p:ext uri="{BB962C8B-B14F-4D97-AF65-F5344CB8AC3E}">
        <p14:creationId xmlns:p14="http://schemas.microsoft.com/office/powerpoint/2010/main" val="9327347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3A1116-7591-4C89-A195-0BD63AAAA109}"/>
              </a:ext>
            </a:extLst>
          </p:cNvPr>
          <p:cNvSpPr>
            <a:spLocks noGrp="1"/>
          </p:cNvSpPr>
          <p:nvPr>
            <p:ph type="title"/>
          </p:nvPr>
        </p:nvSpPr>
        <p:spPr/>
        <p:txBody>
          <a:bodyPr/>
          <a:lstStyle/>
          <a:p>
            <a:r>
              <a:rPr lang="en-US" dirty="0"/>
              <a:t>IDART Process</a:t>
            </a:r>
          </a:p>
        </p:txBody>
      </p:sp>
      <p:sp>
        <p:nvSpPr>
          <p:cNvPr id="3" name="Slide Number Placeholder 2">
            <a:extLst>
              <a:ext uri="{FF2B5EF4-FFF2-40B4-BE49-F238E27FC236}">
                <a16:creationId xmlns:a16="http://schemas.microsoft.com/office/drawing/2014/main" id="{0A8338EB-AAB3-4E18-B98B-2FDAC5829B01}"/>
              </a:ext>
            </a:extLst>
          </p:cNvPr>
          <p:cNvSpPr>
            <a:spLocks noGrp="1"/>
          </p:cNvSpPr>
          <p:nvPr>
            <p:ph type="sldNum" sz="quarter" idx="4"/>
          </p:nvPr>
        </p:nvSpPr>
        <p:spPr/>
        <p:txBody>
          <a:bodyPr/>
          <a:lstStyle/>
          <a:p>
            <a:fld id="{4FAB73BC-B049-4115-A692-8D63A059BFB8}" type="slidenum">
              <a:rPr lang="en-US" smtClean="0"/>
              <a:pPr/>
              <a:t>6</a:t>
            </a:fld>
            <a:endParaRPr lang="en-US" dirty="0"/>
          </a:p>
        </p:txBody>
      </p:sp>
      <p:sp>
        <p:nvSpPr>
          <p:cNvPr id="4" name="Text Placeholder 3">
            <a:extLst>
              <a:ext uri="{FF2B5EF4-FFF2-40B4-BE49-F238E27FC236}">
                <a16:creationId xmlns:a16="http://schemas.microsoft.com/office/drawing/2014/main" id="{DA1CDEFD-66FA-41B6-8DF9-54FA13810803}"/>
              </a:ext>
            </a:extLst>
          </p:cNvPr>
          <p:cNvSpPr>
            <a:spLocks noGrp="1"/>
          </p:cNvSpPr>
          <p:nvPr>
            <p:ph type="body" sz="quarter" idx="10"/>
          </p:nvPr>
        </p:nvSpPr>
        <p:spPr/>
        <p:txBody>
          <a:bodyPr/>
          <a:lstStyle/>
          <a:p>
            <a:pPr marL="457200" indent="-457200">
              <a:buFont typeface="+mj-lt"/>
              <a:buAutoNum type="arabicPeriod"/>
            </a:pPr>
            <a:r>
              <a:rPr lang="en-US" dirty="0"/>
              <a:t>Identify consequences of concern (nightmare scenarios)</a:t>
            </a:r>
          </a:p>
          <a:p>
            <a:pPr marL="457200" indent="-457200">
              <a:buFont typeface="+mj-lt"/>
              <a:buAutoNum type="arabicPeriod"/>
            </a:pPr>
            <a:r>
              <a:rPr lang="en-US" dirty="0">
                <a:solidFill>
                  <a:srgbClr val="000000">
                    <a:alpha val="25000"/>
                  </a:srgbClr>
                </a:solidFill>
              </a:rPr>
              <a:t>Select a model of a realistic adversary, including skills and tolerance for risk</a:t>
            </a:r>
          </a:p>
          <a:p>
            <a:pPr marL="457200" indent="-457200">
              <a:buFont typeface="+mj-lt"/>
              <a:buAutoNum type="arabicPeriod"/>
            </a:pPr>
            <a:r>
              <a:rPr lang="en-US" dirty="0">
                <a:solidFill>
                  <a:srgbClr val="000000">
                    <a:alpha val="25000"/>
                  </a:srgbClr>
                </a:solidFill>
              </a:rPr>
              <a:t>Collect information about the system, including potential weaknesses and attack vectors</a:t>
            </a:r>
          </a:p>
          <a:p>
            <a:pPr marL="457200" indent="-457200">
              <a:buFont typeface="+mj-lt"/>
              <a:buAutoNum type="arabicPeriod"/>
            </a:pPr>
            <a:r>
              <a:rPr lang="en-US" dirty="0">
                <a:solidFill>
                  <a:srgbClr val="000000">
                    <a:alpha val="25000"/>
                  </a:srgbClr>
                </a:solidFill>
              </a:rPr>
              <a:t>Identify and document easiest (low effort, low likelihood of detection) attack paths that result in consequences of concern</a:t>
            </a:r>
          </a:p>
          <a:p>
            <a:pPr marL="457200" indent="-457200">
              <a:buFont typeface="+mj-lt"/>
              <a:buAutoNum type="arabicPeriod"/>
            </a:pPr>
            <a:r>
              <a:rPr lang="en-US" dirty="0">
                <a:solidFill>
                  <a:srgbClr val="000000">
                    <a:alpha val="25000"/>
                  </a:srgbClr>
                </a:solidFill>
              </a:rPr>
              <a:t>(Optional) Demonstrate attack paths to show feasibility</a:t>
            </a:r>
          </a:p>
        </p:txBody>
      </p:sp>
    </p:spTree>
    <p:extLst>
      <p:ext uri="{BB962C8B-B14F-4D97-AF65-F5344CB8AC3E}">
        <p14:creationId xmlns:p14="http://schemas.microsoft.com/office/powerpoint/2010/main" val="3765867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37AD2-A7F2-4DB4-8A76-C9ABBC530EE4}"/>
              </a:ext>
            </a:extLst>
          </p:cNvPr>
          <p:cNvSpPr>
            <a:spLocks noGrp="1"/>
          </p:cNvSpPr>
          <p:nvPr>
            <p:ph type="title"/>
          </p:nvPr>
        </p:nvSpPr>
        <p:spPr/>
        <p:txBody>
          <a:bodyPr/>
          <a:lstStyle/>
          <a:p>
            <a:r>
              <a:rPr lang="en-US" dirty="0"/>
              <a:t>Nightmare Consequences</a:t>
            </a:r>
          </a:p>
        </p:txBody>
      </p:sp>
      <p:sp>
        <p:nvSpPr>
          <p:cNvPr id="3" name="Slide Number Placeholder 2">
            <a:extLst>
              <a:ext uri="{FF2B5EF4-FFF2-40B4-BE49-F238E27FC236}">
                <a16:creationId xmlns:a16="http://schemas.microsoft.com/office/drawing/2014/main" id="{8D16F7C6-DB77-45E7-95EF-5175B77B9185}"/>
              </a:ext>
            </a:extLst>
          </p:cNvPr>
          <p:cNvSpPr>
            <a:spLocks noGrp="1"/>
          </p:cNvSpPr>
          <p:nvPr>
            <p:ph type="sldNum" sz="quarter" idx="4"/>
          </p:nvPr>
        </p:nvSpPr>
        <p:spPr/>
        <p:txBody>
          <a:bodyPr/>
          <a:lstStyle/>
          <a:p>
            <a:fld id="{4FAB73BC-B049-4115-A692-8D63A059BFB8}" type="slidenum">
              <a:rPr lang="en-US" smtClean="0"/>
              <a:pPr/>
              <a:t>7</a:t>
            </a:fld>
            <a:endParaRPr lang="en-US" dirty="0"/>
          </a:p>
        </p:txBody>
      </p:sp>
      <p:sp>
        <p:nvSpPr>
          <p:cNvPr id="4" name="Text Placeholder 3">
            <a:extLst>
              <a:ext uri="{FF2B5EF4-FFF2-40B4-BE49-F238E27FC236}">
                <a16:creationId xmlns:a16="http://schemas.microsoft.com/office/drawing/2014/main" id="{2B7A3204-7F32-4E42-AFF7-B41364502FE8}"/>
              </a:ext>
            </a:extLst>
          </p:cNvPr>
          <p:cNvSpPr>
            <a:spLocks noGrp="1"/>
          </p:cNvSpPr>
          <p:nvPr>
            <p:ph type="body" sz="quarter" idx="10"/>
          </p:nvPr>
        </p:nvSpPr>
        <p:spPr>
          <a:xfrm>
            <a:off x="720648" y="1441697"/>
            <a:ext cx="10058400" cy="4471788"/>
          </a:xfrm>
        </p:spPr>
        <p:txBody>
          <a:bodyPr/>
          <a:lstStyle/>
          <a:p>
            <a:pPr>
              <a:buFont typeface="Arial" panose="020B0604020202020204" pitchFamily="34" charset="0"/>
              <a:buChar char="•"/>
            </a:pPr>
            <a:r>
              <a:rPr lang="en-US" dirty="0"/>
              <a:t> For information systems, consequences/capabilities measured in terms of</a:t>
            </a:r>
            <a:r>
              <a:rPr lang="en-US" baseline="30000" dirty="0"/>
              <a:t>1</a:t>
            </a:r>
            <a:endParaRPr lang="en-US" dirty="0"/>
          </a:p>
          <a:p>
            <a:pPr lvl="1">
              <a:buFont typeface="Arial" panose="020B0604020202020204" pitchFamily="34" charset="0"/>
              <a:buChar char="•"/>
            </a:pPr>
            <a:r>
              <a:rPr lang="en-US" dirty="0"/>
              <a:t>Confidentiality: Ability to protect information from unauthorized access</a:t>
            </a:r>
          </a:p>
          <a:p>
            <a:pPr lvl="1">
              <a:buFont typeface="Arial" panose="020B0604020202020204" pitchFamily="34" charset="0"/>
              <a:buChar char="•"/>
            </a:pPr>
            <a:r>
              <a:rPr lang="en-US" dirty="0"/>
              <a:t>Integrity: Ability to protect information from unauthorized changes</a:t>
            </a:r>
          </a:p>
          <a:p>
            <a:pPr lvl="1">
              <a:buFont typeface="Arial" panose="020B0604020202020204" pitchFamily="34" charset="0"/>
              <a:buChar char="•"/>
            </a:pPr>
            <a:r>
              <a:rPr lang="en-US" dirty="0"/>
              <a:t>Availability: Ability to provide access to system or services when requested</a:t>
            </a:r>
          </a:p>
          <a:p>
            <a:pPr lvl="1">
              <a:buFont typeface="Arial" panose="020B0604020202020204" pitchFamily="34" charset="0"/>
              <a:buChar char="•"/>
            </a:pPr>
            <a:r>
              <a:rPr lang="en-US" dirty="0"/>
              <a:t>(Less frequently) Accountability/non-repudiation: Ability to track actions on a system </a:t>
            </a:r>
            <a:r>
              <a:rPr lang="en-US"/>
              <a:t>and associate them with </a:t>
            </a:r>
            <a:r>
              <a:rPr lang="en-US" dirty="0"/>
              <a:t>specific actors</a:t>
            </a:r>
            <a:r>
              <a:rPr lang="en-US" baseline="30000" dirty="0"/>
              <a:t>2</a:t>
            </a:r>
          </a:p>
          <a:p>
            <a:pPr lvl="1">
              <a:buFont typeface="Arial" panose="020B0604020202020204" pitchFamily="34" charset="0"/>
              <a:buChar char="•"/>
            </a:pPr>
            <a:r>
              <a:rPr lang="en-US" dirty="0"/>
              <a:t>(Less frequently) Assurance: Ability to trust metrics and analysis system to ensure it performs its mission</a:t>
            </a:r>
          </a:p>
          <a:p>
            <a:pPr>
              <a:buFont typeface="Arial" panose="020B0604020202020204" pitchFamily="34" charset="0"/>
              <a:buChar char="•"/>
            </a:pPr>
            <a:r>
              <a:rPr lang="en-US" dirty="0"/>
              <a:t> Nightmare consequence examples</a:t>
            </a:r>
          </a:p>
          <a:p>
            <a:pPr lvl="1">
              <a:buFont typeface="Arial" panose="020B0604020202020204" pitchFamily="34" charset="0"/>
              <a:buChar char="•"/>
            </a:pPr>
            <a:r>
              <a:rPr lang="en-US" dirty="0"/>
              <a:t>Systems that store personal information: Confidentiality</a:t>
            </a:r>
          </a:p>
          <a:p>
            <a:pPr lvl="1">
              <a:buFont typeface="Arial" panose="020B0604020202020204" pitchFamily="34" charset="0"/>
              <a:buChar char="•"/>
            </a:pPr>
            <a:r>
              <a:rPr lang="en-US" dirty="0"/>
              <a:t>Power system: Availability</a:t>
            </a:r>
          </a:p>
          <a:p>
            <a:pPr lvl="1">
              <a:buFont typeface="Arial" panose="020B0604020202020204" pitchFamily="34" charset="0"/>
              <a:buChar char="•"/>
            </a:pPr>
            <a:r>
              <a:rPr lang="en-US" dirty="0"/>
              <a:t>Power system information/control infrastructure: Integrity</a:t>
            </a:r>
          </a:p>
          <a:p>
            <a:pPr lvl="1">
              <a:buFont typeface="Arial" panose="020B0604020202020204" pitchFamily="34" charset="0"/>
              <a:buChar char="•"/>
            </a:pPr>
            <a:r>
              <a:rPr lang="en-US" dirty="0"/>
              <a:t>Web server: Availability</a:t>
            </a:r>
          </a:p>
        </p:txBody>
      </p:sp>
      <p:sp>
        <p:nvSpPr>
          <p:cNvPr id="6" name="TextBox 5">
            <a:extLst>
              <a:ext uri="{FF2B5EF4-FFF2-40B4-BE49-F238E27FC236}">
                <a16:creationId xmlns:a16="http://schemas.microsoft.com/office/drawing/2014/main" id="{248CE152-4E24-424A-88DB-5A902EF3A202}"/>
              </a:ext>
            </a:extLst>
          </p:cNvPr>
          <p:cNvSpPr txBox="1"/>
          <p:nvPr/>
        </p:nvSpPr>
        <p:spPr>
          <a:xfrm>
            <a:off x="720648" y="6291681"/>
            <a:ext cx="7939401" cy="461665"/>
          </a:xfrm>
          <a:prstGeom prst="rect">
            <a:avLst/>
          </a:prstGeom>
          <a:noFill/>
        </p:spPr>
        <p:txBody>
          <a:bodyPr wrap="square" rtlCol="0">
            <a:spAutoFit/>
          </a:bodyPr>
          <a:lstStyle/>
          <a:p>
            <a:r>
              <a:rPr lang="en-US" sz="1200" dirty="0">
                <a:latin typeface="+mj-lt"/>
              </a:rPr>
              <a:t>1. See </a:t>
            </a:r>
            <a:r>
              <a:rPr lang="en-US" sz="1200" dirty="0" err="1">
                <a:latin typeface="+mj-lt"/>
              </a:rPr>
              <a:t>Stoneburner</a:t>
            </a:r>
            <a:r>
              <a:rPr lang="en-US" sz="1200" dirty="0">
                <a:latin typeface="+mj-lt"/>
              </a:rPr>
              <a:t> (2001) for more details.</a:t>
            </a:r>
          </a:p>
          <a:p>
            <a:r>
              <a:rPr lang="en-US" sz="1200" dirty="0">
                <a:latin typeface="+mj-lt"/>
              </a:rPr>
              <a:t>2. For example, see RAND Report 2395: Olympic-Caliber Cybersecurity</a:t>
            </a:r>
          </a:p>
        </p:txBody>
      </p:sp>
    </p:spTree>
    <p:extLst>
      <p:ext uri="{BB962C8B-B14F-4D97-AF65-F5344CB8AC3E}">
        <p14:creationId xmlns:p14="http://schemas.microsoft.com/office/powerpoint/2010/main" val="615698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2">
            <a:lumMod val="60000"/>
            <a:lumOff val="40000"/>
            <a:alpha val="2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F5A626-19AC-41F8-81DA-D46E5403B652}"/>
              </a:ext>
            </a:extLst>
          </p:cNvPr>
          <p:cNvSpPr>
            <a:spLocks noGrp="1"/>
          </p:cNvSpPr>
          <p:nvPr>
            <p:ph type="title"/>
          </p:nvPr>
        </p:nvSpPr>
        <p:spPr/>
        <p:txBody>
          <a:bodyPr/>
          <a:lstStyle/>
          <a:p>
            <a:r>
              <a:rPr lang="en-US" dirty="0"/>
              <a:t>Consequences More Generally</a:t>
            </a:r>
          </a:p>
        </p:txBody>
      </p:sp>
      <p:sp>
        <p:nvSpPr>
          <p:cNvPr id="3" name="Slide Number Placeholder 2">
            <a:extLst>
              <a:ext uri="{FF2B5EF4-FFF2-40B4-BE49-F238E27FC236}">
                <a16:creationId xmlns:a16="http://schemas.microsoft.com/office/drawing/2014/main" id="{842B0383-8140-4767-B31A-F6A5478863F5}"/>
              </a:ext>
            </a:extLst>
          </p:cNvPr>
          <p:cNvSpPr>
            <a:spLocks noGrp="1"/>
          </p:cNvSpPr>
          <p:nvPr>
            <p:ph type="sldNum" sz="quarter" idx="4"/>
          </p:nvPr>
        </p:nvSpPr>
        <p:spPr/>
        <p:txBody>
          <a:bodyPr/>
          <a:lstStyle/>
          <a:p>
            <a:fld id="{4FAB73BC-B049-4115-A692-8D63A059BFB8}" type="slidenum">
              <a:rPr lang="en-US" smtClean="0"/>
              <a:pPr/>
              <a:t>8</a:t>
            </a:fld>
            <a:endParaRPr lang="en-US" dirty="0"/>
          </a:p>
        </p:txBody>
      </p:sp>
      <p:sp>
        <p:nvSpPr>
          <p:cNvPr id="4" name="Text Placeholder 3">
            <a:extLst>
              <a:ext uri="{FF2B5EF4-FFF2-40B4-BE49-F238E27FC236}">
                <a16:creationId xmlns:a16="http://schemas.microsoft.com/office/drawing/2014/main" id="{AC95903F-04F5-4397-91B5-3802E5426B1F}"/>
              </a:ext>
            </a:extLst>
          </p:cNvPr>
          <p:cNvSpPr>
            <a:spLocks noGrp="1"/>
          </p:cNvSpPr>
          <p:nvPr>
            <p:ph type="body" sz="quarter" idx="10"/>
          </p:nvPr>
        </p:nvSpPr>
        <p:spPr>
          <a:xfrm>
            <a:off x="720648" y="1441697"/>
            <a:ext cx="10058400" cy="5323087"/>
          </a:xfrm>
        </p:spPr>
        <p:txBody>
          <a:bodyPr/>
          <a:lstStyle/>
          <a:p>
            <a:pPr>
              <a:buFont typeface="Arial" panose="020B0604020202020204" pitchFamily="34" charset="0"/>
              <a:buChar char="•"/>
            </a:pPr>
            <a:r>
              <a:rPr lang="en-US" dirty="0"/>
              <a:t> For other projects/applications, we want to quantify consequence impact beyond “the worst thing that can happen”</a:t>
            </a:r>
          </a:p>
          <a:p>
            <a:pPr lvl="1">
              <a:buFont typeface="Arial" panose="020B0604020202020204" pitchFamily="34" charset="0"/>
              <a:buChar char="•"/>
            </a:pPr>
            <a:r>
              <a:rPr lang="en-US" dirty="0"/>
              <a:t>These consequences may be less understood by decision-makers (e.g., system-level impacts)</a:t>
            </a:r>
          </a:p>
          <a:p>
            <a:pPr lvl="1">
              <a:buFont typeface="Arial" panose="020B0604020202020204" pitchFamily="34" charset="0"/>
              <a:buChar char="•"/>
            </a:pPr>
            <a:r>
              <a:rPr lang="en-US" dirty="0"/>
              <a:t>It may be difficult to determine exactly how consequences propagate</a:t>
            </a:r>
          </a:p>
          <a:p>
            <a:pPr lvl="1">
              <a:buFont typeface="Arial" panose="020B0604020202020204" pitchFamily="34" charset="0"/>
              <a:buChar char="•"/>
            </a:pPr>
            <a:r>
              <a:rPr lang="en-US" dirty="0"/>
              <a:t>It can be difficult/impossible to numerically quantify consequences, necessitating qualitative measures</a:t>
            </a:r>
          </a:p>
          <a:p>
            <a:pPr>
              <a:buFont typeface="Arial" panose="020B0604020202020204" pitchFamily="34" charset="0"/>
              <a:buChar char="•"/>
            </a:pPr>
            <a:r>
              <a:rPr lang="en-US" dirty="0"/>
              <a:t> Involved in a few projects that dealt with these issues</a:t>
            </a:r>
          </a:p>
        </p:txBody>
      </p:sp>
    </p:spTree>
    <p:extLst>
      <p:ext uri="{BB962C8B-B14F-4D97-AF65-F5344CB8AC3E}">
        <p14:creationId xmlns:p14="http://schemas.microsoft.com/office/powerpoint/2010/main" val="41598400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2">
            <a:lumMod val="60000"/>
            <a:lumOff val="40000"/>
            <a:alpha val="2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E6D80A-F33D-4B91-9593-F924A26F48D9}"/>
              </a:ext>
            </a:extLst>
          </p:cNvPr>
          <p:cNvSpPr>
            <a:spLocks noGrp="1"/>
          </p:cNvSpPr>
          <p:nvPr>
            <p:ph type="title"/>
          </p:nvPr>
        </p:nvSpPr>
        <p:spPr/>
        <p:txBody>
          <a:bodyPr/>
          <a:lstStyle/>
          <a:p>
            <a:r>
              <a:rPr lang="en-US" dirty="0"/>
              <a:t>Projects Quantifying Consequence: Network simulation</a:t>
            </a:r>
          </a:p>
        </p:txBody>
      </p:sp>
      <p:sp>
        <p:nvSpPr>
          <p:cNvPr id="3" name="Slide Number Placeholder 2">
            <a:extLst>
              <a:ext uri="{FF2B5EF4-FFF2-40B4-BE49-F238E27FC236}">
                <a16:creationId xmlns:a16="http://schemas.microsoft.com/office/drawing/2014/main" id="{C96E0618-3BA0-4370-B2A2-65A455755F14}"/>
              </a:ext>
            </a:extLst>
          </p:cNvPr>
          <p:cNvSpPr>
            <a:spLocks noGrp="1"/>
          </p:cNvSpPr>
          <p:nvPr>
            <p:ph type="sldNum" sz="quarter" idx="4"/>
          </p:nvPr>
        </p:nvSpPr>
        <p:spPr/>
        <p:txBody>
          <a:bodyPr/>
          <a:lstStyle/>
          <a:p>
            <a:fld id="{4FAB73BC-B049-4115-A692-8D63A059BFB8}" type="slidenum">
              <a:rPr lang="en-US" smtClean="0"/>
              <a:pPr/>
              <a:t>9</a:t>
            </a:fld>
            <a:endParaRPr lang="en-US" dirty="0"/>
          </a:p>
        </p:txBody>
      </p:sp>
      <p:sp>
        <p:nvSpPr>
          <p:cNvPr id="4" name="Text Placeholder 3">
            <a:extLst>
              <a:ext uri="{FF2B5EF4-FFF2-40B4-BE49-F238E27FC236}">
                <a16:creationId xmlns:a16="http://schemas.microsoft.com/office/drawing/2014/main" id="{25A4780B-C6A9-4039-BA38-EDA946973F79}"/>
              </a:ext>
            </a:extLst>
          </p:cNvPr>
          <p:cNvSpPr>
            <a:spLocks noGrp="1"/>
          </p:cNvSpPr>
          <p:nvPr>
            <p:ph type="body" sz="quarter" idx="10"/>
          </p:nvPr>
        </p:nvSpPr>
        <p:spPr>
          <a:xfrm>
            <a:off x="720648" y="1441697"/>
            <a:ext cx="10058400" cy="5175800"/>
          </a:xfrm>
        </p:spPr>
        <p:txBody>
          <a:bodyPr/>
          <a:lstStyle/>
          <a:p>
            <a:pPr>
              <a:buFont typeface="Arial" panose="020B0604020202020204" pitchFamily="34" charset="0"/>
              <a:buChar char="•"/>
            </a:pPr>
            <a:r>
              <a:rPr lang="en-US" dirty="0"/>
              <a:t> Quantifying resilience of enterprise network to various cyber attacks</a:t>
            </a:r>
          </a:p>
          <a:p>
            <a:pPr lvl="1">
              <a:buFont typeface="Arial" panose="020B0604020202020204" pitchFamily="34" charset="0"/>
              <a:buChar char="•"/>
            </a:pPr>
            <a:r>
              <a:rPr lang="en-US" dirty="0"/>
              <a:t>Able to simulate network and observe system-level values (e.g., latency, connectivity, uptime)</a:t>
            </a:r>
          </a:p>
          <a:p>
            <a:pPr lvl="2">
              <a:buFont typeface="Arial" panose="020B0604020202020204" pitchFamily="34" charset="0"/>
              <a:buChar char="•"/>
            </a:pPr>
            <a:r>
              <a:rPr lang="en-US" dirty="0"/>
              <a:t>System-level values are noisy</a:t>
            </a:r>
          </a:p>
          <a:p>
            <a:pPr lvl="2">
              <a:buFont typeface="Arial" panose="020B0604020202020204" pitchFamily="34" charset="0"/>
              <a:buChar char="•"/>
            </a:pPr>
            <a:r>
              <a:rPr lang="en-US" dirty="0"/>
              <a:t>Difficult to understand exactly how system-level impacts affect ability to perform mission</a:t>
            </a:r>
          </a:p>
          <a:p>
            <a:pPr lvl="2">
              <a:buFont typeface="Arial" panose="020B0604020202020204" pitchFamily="34" charset="0"/>
              <a:buChar char="•"/>
            </a:pPr>
            <a:r>
              <a:rPr lang="en-US" dirty="0"/>
              <a:t>Decision-makers need higher-level information</a:t>
            </a:r>
          </a:p>
          <a:p>
            <a:pPr lvl="1">
              <a:buFont typeface="Arial" panose="020B0604020202020204" pitchFamily="34" charset="0"/>
              <a:buChar char="•"/>
            </a:pPr>
            <a:r>
              <a:rPr lang="en-US" dirty="0"/>
              <a:t>Performed state estimation to estimate true values</a:t>
            </a:r>
          </a:p>
          <a:p>
            <a:pPr lvl="1">
              <a:buFont typeface="Arial" panose="020B0604020202020204" pitchFamily="34" charset="0"/>
              <a:buChar char="•"/>
            </a:pPr>
            <a:r>
              <a:rPr lang="en-US" dirty="0"/>
              <a:t>Deliberated with team and people familiar with system to convert system-level metrics to higher levels </a:t>
            </a:r>
          </a:p>
          <a:p>
            <a:pPr lvl="2">
              <a:buFont typeface="Arial" panose="020B0604020202020204" pitchFamily="34" charset="0"/>
              <a:buChar char="•"/>
            </a:pPr>
            <a:r>
              <a:rPr lang="en-US" dirty="0"/>
              <a:t>Measures of confidentiality, integrity, and availability for services/capabilities provided by system</a:t>
            </a:r>
          </a:p>
          <a:p>
            <a:pPr lvl="2">
              <a:buFont typeface="Arial" panose="020B0604020202020204" pitchFamily="34" charset="0"/>
              <a:buChar char="•"/>
            </a:pPr>
            <a:r>
              <a:rPr lang="en-US" dirty="0"/>
              <a:t>Measures of ability to perform specific actions given system attributes</a:t>
            </a:r>
          </a:p>
        </p:txBody>
      </p:sp>
    </p:spTree>
    <p:extLst>
      <p:ext uri="{BB962C8B-B14F-4D97-AF65-F5344CB8AC3E}">
        <p14:creationId xmlns:p14="http://schemas.microsoft.com/office/powerpoint/2010/main" val="41134378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Sandia Theme 1">
  <a:themeElements>
    <a:clrScheme name="Sandia 2018">
      <a:dk1>
        <a:srgbClr val="000000"/>
      </a:dk1>
      <a:lt1>
        <a:srgbClr val="FFFFFF"/>
      </a:lt1>
      <a:dk2>
        <a:srgbClr val="005376"/>
      </a:dk2>
      <a:lt2>
        <a:srgbClr val="E7E6E6"/>
      </a:lt2>
      <a:accent1>
        <a:srgbClr val="008E74"/>
      </a:accent1>
      <a:accent2>
        <a:srgbClr val="6CB312"/>
      </a:accent2>
      <a:accent3>
        <a:srgbClr val="FFA033"/>
      </a:accent3>
      <a:accent4>
        <a:srgbClr val="A92C00"/>
      </a:accent4>
      <a:accent5>
        <a:srgbClr val="7D0D7C"/>
      </a:accent5>
      <a:accent6>
        <a:srgbClr val="00ADD0"/>
      </a:accent6>
      <a:hlink>
        <a:srgbClr val="0563C1"/>
      </a:hlink>
      <a:folHlink>
        <a:srgbClr val="954F72"/>
      </a:folHlink>
    </a:clrScheme>
    <a:fontScheme name="Garamond-Trebuchet MS">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Trebuchet MS" panose="020B0603020202020204"/>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Sandia2018_16x9_1</Template>
  <TotalTime>7668</TotalTime>
  <Words>2689</Words>
  <Application>Microsoft Office PowerPoint</Application>
  <PresentationFormat>Widescreen</PresentationFormat>
  <Paragraphs>331</Paragraphs>
  <Slides>24</Slides>
  <Notes>11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24</vt:i4>
      </vt:variant>
    </vt:vector>
  </HeadingPairs>
  <TitlesOfParts>
    <vt:vector size="31" baseType="lpstr">
      <vt:lpstr>Arial</vt:lpstr>
      <vt:lpstr>Calibri</vt:lpstr>
      <vt:lpstr>Cambria Math</vt:lpstr>
      <vt:lpstr>Garamond</vt:lpstr>
      <vt:lpstr>Gill Sans MT</vt:lpstr>
      <vt:lpstr>Trebuchet MS</vt:lpstr>
      <vt:lpstr>Sandia Theme 1</vt:lpstr>
      <vt:lpstr>PowerPoint Presentation</vt:lpstr>
      <vt:lpstr>Background</vt:lpstr>
      <vt:lpstr>Risk, Resilience, and Vulnerability Analysis</vt:lpstr>
      <vt:lpstr>Red Teaming</vt:lpstr>
      <vt:lpstr>IDART Process</vt:lpstr>
      <vt:lpstr>IDART Process</vt:lpstr>
      <vt:lpstr>Nightmare Consequences</vt:lpstr>
      <vt:lpstr>Consequences More Generally</vt:lpstr>
      <vt:lpstr>Projects Quantifying Consequence: Network simulation</vt:lpstr>
      <vt:lpstr>IDART Process</vt:lpstr>
      <vt:lpstr>Adversary Models: Generic Threat Matrix</vt:lpstr>
      <vt:lpstr>Generic Threat Matrix</vt:lpstr>
      <vt:lpstr>Analysis to Select Adversarial Model</vt:lpstr>
      <vt:lpstr>Analysis to Select Adversarial Model</vt:lpstr>
      <vt:lpstr>IDART Process</vt:lpstr>
      <vt:lpstr>System Information and Weaknesses</vt:lpstr>
      <vt:lpstr>IDART Process</vt:lpstr>
      <vt:lpstr>Attack Paths</vt:lpstr>
      <vt:lpstr>IDART Process</vt:lpstr>
      <vt:lpstr>Demonstrating Attack Paths</vt:lpstr>
      <vt:lpstr>IDART Takeaways</vt:lpstr>
      <vt:lpstr>Assessing Risk as a Whole</vt:lpstr>
      <vt:lpstr>Qualitative Risk Assessment: Prioritizing Improvements</vt:lpstr>
      <vt:lpstr>Qualitative Risk Assessment: Prioritizing Improvements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McKenzie, Taylor</cp:lastModifiedBy>
  <cp:revision>234</cp:revision>
  <dcterms:created xsi:type="dcterms:W3CDTF">2017-10-14T01:15:26Z</dcterms:created>
  <dcterms:modified xsi:type="dcterms:W3CDTF">2019-04-08T19:37:09Z</dcterms:modified>
</cp:coreProperties>
</file>